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9" r:id="rId1"/>
  </p:sldMasterIdLst>
  <p:notesMasterIdLst>
    <p:notesMasterId r:id="rId13"/>
  </p:notesMasterIdLst>
  <p:sldIdLst>
    <p:sldId id="289" r:id="rId2"/>
    <p:sldId id="272" r:id="rId3"/>
    <p:sldId id="273" r:id="rId4"/>
    <p:sldId id="291" r:id="rId5"/>
    <p:sldId id="274" r:id="rId6"/>
    <p:sldId id="267" r:id="rId7"/>
    <p:sldId id="256" r:id="rId8"/>
    <p:sldId id="265" r:id="rId9"/>
    <p:sldId id="275" r:id="rId10"/>
    <p:sldId id="290" r:id="rId11"/>
    <p:sldId id="264" r:id="rId12"/>
  </p:sldIdLst>
  <p:sldSz cx="9144000" cy="6858000" type="screen4x3"/>
  <p:notesSz cx="6858000" cy="9144000"/>
  <p:embeddedFontLst>
    <p:embeddedFont>
      <p:font typeface="Calibri" pitchFamily="34" charset="0"/>
      <p:regular r:id="rId14"/>
      <p:bold r:id="rId15"/>
      <p:italic r:id="rId16"/>
      <p:boldItalic r:id="rId17"/>
    </p:embeddedFont>
    <p:embeddedFont>
      <p:font typeface="Aharoni" pitchFamily="2" charset="-79"/>
      <p:bold r:id="rId18"/>
    </p:embeddedFont>
    <p:embeddedFont>
      <p:font typeface="Tahoma" pitchFamily="34" charset="0"/>
      <p:regular r:id="rId19"/>
      <p:bold r:id="rId20"/>
    </p:embeddedFont>
    <p:embeddedFont>
      <p:font typeface="Arabic Typesetting" pitchFamily="66" charset="-78"/>
      <p:regular r:id="rId21"/>
    </p:embeddedFont>
    <p:embeddedFont>
      <p:font typeface="Comic Sans MS" pitchFamily="66" charset="0"/>
      <p:regular r:id="rId22"/>
      <p:bold r:id="rId23"/>
    </p:embeddedFont>
  </p:embeddedFont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333399"/>
    <a:srgbClr val="FFFF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19" autoAdjust="0"/>
  </p:normalViewPr>
  <p:slideViewPr>
    <p:cSldViewPr>
      <p:cViewPr varScale="1">
        <p:scale>
          <a:sx n="56" d="100"/>
          <a:sy n="56" d="100"/>
        </p:scale>
        <p:origin x="-120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1CE2F6-A6AA-41E3-A7A7-4FC88C55603E}" type="datetimeFigureOut">
              <a:rPr lang="en-US" smtClean="0"/>
              <a:t>4/30/2013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486394-4BFC-46DF-91BF-31E289387C00}" type="slidenum">
              <a:rPr lang="en-US" smtClean="0"/>
              <a:t>‹#›</a:t>
            </a:fld>
            <a:endParaRPr lang="en-US"/>
          </a:p>
        </p:txBody>
      </p:sp>
    </p:spTree>
    <p:extLst>
      <p:ext uri="{BB962C8B-B14F-4D97-AF65-F5344CB8AC3E}">
        <p14:creationId xmlns:p14="http://schemas.microsoft.com/office/powerpoint/2010/main" val="2302428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churchcentral.com/blog/5440/Why-Young-Adults-Are-Leaving-the-Faith-And-How-to-Bring-Them-Back"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four part series.</a:t>
            </a:r>
          </a:p>
          <a:p>
            <a:r>
              <a:rPr lang="en-US" dirty="0" smtClean="0"/>
              <a:t>There are young people who are very committed to Christ and do not have to</a:t>
            </a:r>
            <a:r>
              <a:rPr lang="en-US" baseline="0" dirty="0" smtClean="0"/>
              <a:t> sow wild oats but are content to learn Christ and pursue gaining and building a strong relationship with Him.  These are those who come to learn Christ and to learn how to live a better life and secure the hope of heaven. </a:t>
            </a:r>
          </a:p>
          <a:p>
            <a:endParaRPr lang="en-US" baseline="0" dirty="0" smtClean="0"/>
          </a:p>
          <a:p>
            <a:r>
              <a:rPr lang="en-US" baseline="0" dirty="0" smtClean="0"/>
              <a:t>They do not need to be attracted to the gospel through gimmicks, social gospel efforts, pizza parties and camping retreats. Their attraction is the cross and their love is to Christ for dying for them and providing them wisdom for this life and the pursuit of gaining the eternal life in heaven.</a:t>
            </a:r>
          </a:p>
          <a:p>
            <a:endParaRPr lang="en-US" baseline="0" dirty="0" smtClean="0"/>
          </a:p>
          <a:p>
            <a:r>
              <a:rPr lang="en-US" baseline="0" dirty="0" smtClean="0"/>
              <a:t>Regardless, there are others who fall away. I read that 3 out of 5 will fall away from the faith. They are seen today and not seen tomorrow. Why do some stay and others stray? It has always been this way. It is not a new fad. People have always been tempted and people have always yielded. Some have repented while others marched into eternity only to regret their actions when it is too late.</a:t>
            </a:r>
            <a:endParaRPr lang="en-US" dirty="0"/>
          </a:p>
        </p:txBody>
      </p:sp>
      <p:sp>
        <p:nvSpPr>
          <p:cNvPr id="4" name="Slide Number Placeholder 3"/>
          <p:cNvSpPr>
            <a:spLocks noGrp="1"/>
          </p:cNvSpPr>
          <p:nvPr>
            <p:ph type="sldNum" sz="quarter" idx="10"/>
          </p:nvPr>
        </p:nvSpPr>
        <p:spPr/>
        <p:txBody>
          <a:bodyPr/>
          <a:lstStyle/>
          <a:p>
            <a:fld id="{87486394-4BFC-46DF-91BF-31E289387C00}" type="slidenum">
              <a:rPr lang="en-US" smtClean="0"/>
              <a:t>1</a:t>
            </a:fld>
            <a:endParaRPr lang="en-US"/>
          </a:p>
        </p:txBody>
      </p:sp>
    </p:spTree>
    <p:extLst>
      <p:ext uri="{BB962C8B-B14F-4D97-AF65-F5344CB8AC3E}">
        <p14:creationId xmlns:p14="http://schemas.microsoft.com/office/powerpoint/2010/main" val="4190448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Originally</a:t>
            </a:r>
            <a:r>
              <a:rPr lang="en-US" baseline="0" dirty="0" smtClean="0"/>
              <a:t> by Donnie Rader</a:t>
            </a:r>
          </a:p>
          <a:p>
            <a:r>
              <a:rPr lang="en-US" baseline="0" dirty="0" smtClean="0"/>
              <a:t>Modifications </a:t>
            </a:r>
            <a:r>
              <a:rPr lang="en-US" baseline="0" dirty="0" smtClean="0"/>
              <a:t>and additional material by </a:t>
            </a:r>
            <a:r>
              <a:rPr lang="en-US" baseline="0" dirty="0" smtClean="0"/>
              <a:t>Steven J. Wallace</a:t>
            </a:r>
          </a:p>
        </p:txBody>
      </p:sp>
      <p:sp>
        <p:nvSpPr>
          <p:cNvPr id="4" name="Slide Number Placeholder 3"/>
          <p:cNvSpPr>
            <a:spLocks noGrp="1"/>
          </p:cNvSpPr>
          <p:nvPr>
            <p:ph type="sldNum" sz="quarter" idx="10"/>
          </p:nvPr>
        </p:nvSpPr>
        <p:spPr/>
        <p:txBody>
          <a:bodyPr/>
          <a:lstStyle/>
          <a:p>
            <a:fld id="{87486394-4BFC-46DF-91BF-31E289387C00}" type="slidenum">
              <a:rPr lang="en-US" smtClean="0"/>
              <a:t>2</a:t>
            </a:fld>
            <a:endParaRPr lang="en-US"/>
          </a:p>
        </p:txBody>
      </p:sp>
    </p:spTree>
    <p:extLst>
      <p:ext uri="{BB962C8B-B14F-4D97-AF65-F5344CB8AC3E}">
        <p14:creationId xmlns:p14="http://schemas.microsoft.com/office/powerpoint/2010/main" val="3897043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principle that was modeled in </a:t>
            </a:r>
            <a:r>
              <a:rPr lang="en-US" dirty="0" smtClean="0"/>
              <a:t>Timothy’s upbringing </a:t>
            </a:r>
            <a:r>
              <a:rPr lang="en-US" dirty="0" smtClean="0"/>
              <a:t>(2 Tim. 3:15).  </a:t>
            </a:r>
            <a:endParaRPr lang="en-US" dirty="0"/>
          </a:p>
        </p:txBody>
      </p:sp>
      <p:sp>
        <p:nvSpPr>
          <p:cNvPr id="4" name="Slide Number Placeholder 3"/>
          <p:cNvSpPr>
            <a:spLocks noGrp="1"/>
          </p:cNvSpPr>
          <p:nvPr>
            <p:ph type="sldNum" sz="quarter" idx="10"/>
          </p:nvPr>
        </p:nvSpPr>
        <p:spPr/>
        <p:txBody>
          <a:bodyPr/>
          <a:lstStyle/>
          <a:p>
            <a:fld id="{87486394-4BFC-46DF-91BF-31E289387C00}" type="slidenum">
              <a:rPr lang="en-US" smtClean="0"/>
              <a:t>3</a:t>
            </a:fld>
            <a:endParaRPr lang="en-US"/>
          </a:p>
        </p:txBody>
      </p:sp>
    </p:spTree>
    <p:extLst>
      <p:ext uri="{BB962C8B-B14F-4D97-AF65-F5344CB8AC3E}">
        <p14:creationId xmlns:p14="http://schemas.microsoft.com/office/powerpoint/2010/main" val="128235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Incorrectly</a:t>
            </a:r>
            <a:r>
              <a:rPr lang="en-US" baseline="0" dirty="0" smtClean="0"/>
              <a:t> </a:t>
            </a:r>
            <a:r>
              <a:rPr lang="en-US" baseline="0" dirty="0" smtClean="0"/>
              <a:t>in others (see 2 Chron. 22:2, 3). Who says mothers have no influence over their children? Also note of wicked fathers who influenced their children toward evil (1 Kin. 22:51-53; Jer. 9:14; Ezek. 20:18; Amos 2:4).  In contrast to these evil men, Jehoshaphat chose to follow both his great, great, great grandfather David and his father </a:t>
            </a:r>
            <a:r>
              <a:rPr lang="en-US" baseline="0" dirty="0" err="1" smtClean="0"/>
              <a:t>Asa’s</a:t>
            </a:r>
            <a:r>
              <a:rPr lang="en-US" baseline="0" dirty="0" smtClean="0"/>
              <a:t> example (2 Chron. 17:3; 20:32). The example that our children and children’s children see in us can influence them.</a:t>
            </a:r>
          </a:p>
          <a:p>
            <a:endParaRPr lang="en-US" baseline="0" dirty="0" smtClean="0"/>
          </a:p>
          <a:p>
            <a:r>
              <a:rPr lang="en-US" baseline="0" dirty="0" smtClean="0"/>
              <a:t>There are many ways a child may go, but there is only one right way that he should go. “Proverbs” in many respects is a book, like others, that teaches a child the way in which he should go by showing him the blessings of that way and the dangers of departing from it.</a:t>
            </a:r>
            <a:endParaRPr lang="en-US" dirty="0"/>
          </a:p>
        </p:txBody>
      </p:sp>
      <p:sp>
        <p:nvSpPr>
          <p:cNvPr id="4" name="Slide Number Placeholder 3"/>
          <p:cNvSpPr>
            <a:spLocks noGrp="1"/>
          </p:cNvSpPr>
          <p:nvPr>
            <p:ph type="sldNum" sz="quarter" idx="10"/>
          </p:nvPr>
        </p:nvSpPr>
        <p:spPr/>
        <p:txBody>
          <a:bodyPr/>
          <a:lstStyle/>
          <a:p>
            <a:fld id="{87486394-4BFC-46DF-91BF-31E289387C00}" type="slidenum">
              <a:rPr lang="en-US" smtClean="0"/>
              <a:t>4</a:t>
            </a:fld>
            <a:endParaRPr lang="en-US"/>
          </a:p>
        </p:txBody>
      </p:sp>
    </p:spTree>
    <p:extLst>
      <p:ext uri="{BB962C8B-B14F-4D97-AF65-F5344CB8AC3E}">
        <p14:creationId xmlns:p14="http://schemas.microsoft.com/office/powerpoint/2010/main" val="128235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Kin.</a:t>
            </a:r>
            <a:r>
              <a:rPr lang="en-US" baseline="0" dirty="0" smtClean="0"/>
              <a:t> 2:23 regarding evil companionship. </a:t>
            </a:r>
            <a:endParaRPr lang="en-US" dirty="0"/>
          </a:p>
        </p:txBody>
      </p:sp>
      <p:sp>
        <p:nvSpPr>
          <p:cNvPr id="4" name="Slide Number Placeholder 3"/>
          <p:cNvSpPr>
            <a:spLocks noGrp="1"/>
          </p:cNvSpPr>
          <p:nvPr>
            <p:ph type="sldNum" sz="quarter" idx="10"/>
          </p:nvPr>
        </p:nvSpPr>
        <p:spPr/>
        <p:txBody>
          <a:bodyPr/>
          <a:lstStyle/>
          <a:p>
            <a:fld id="{87486394-4BFC-46DF-91BF-31E289387C00}" type="slidenum">
              <a:rPr lang="en-US" smtClean="0"/>
              <a:t>8</a:t>
            </a:fld>
            <a:endParaRPr lang="en-US"/>
          </a:p>
        </p:txBody>
      </p:sp>
    </p:spTree>
    <p:extLst>
      <p:ext uri="{BB962C8B-B14F-4D97-AF65-F5344CB8AC3E}">
        <p14:creationId xmlns:p14="http://schemas.microsoft.com/office/powerpoint/2010/main" val="964500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200" b="0" i="0" kern="1200" dirty="0" smtClean="0">
                <a:solidFill>
                  <a:schemeClr val="tx1"/>
                </a:solidFill>
                <a:effectLst/>
                <a:latin typeface="+mn-lt"/>
                <a:ea typeface="+mn-ea"/>
                <a:cs typeface="+mn-cs"/>
              </a:rPr>
              <a:t>In a Pew Forum study, 71% of those who departed from the faith, ‘just gradually drifted away from religion'” </a:t>
            </a:r>
            <a:r>
              <a:rPr lang="en-US" dirty="0" smtClean="0">
                <a:hlinkClick r:id="rId3"/>
              </a:rPr>
              <a:t>http://www.churchcentral.com/blog/5440/Why-Young-Adults-Are-Leaving-the-Faith-And-How-to-Bring-Them-Back</a:t>
            </a:r>
            <a:endParaRPr lang="en-US" dirty="0" smtClean="0"/>
          </a:p>
          <a:p>
            <a:endParaRPr lang="en-US" dirty="0" smtClean="0"/>
          </a:p>
          <a:p>
            <a:r>
              <a:rPr lang="en-US" dirty="0" smtClean="0"/>
              <a:t>Proverbs 13:20, “He who walks with wise men will be wise, But the companion of fools will be destroyed.</a:t>
            </a:r>
            <a:r>
              <a:rPr lang="en-US" baseline="0" dirty="0" smtClean="0"/>
              <a:t>” It does matter who </a:t>
            </a:r>
            <a:r>
              <a:rPr lang="en-US" baseline="0" smtClean="0"/>
              <a:t>you run with.</a:t>
            </a:r>
            <a:endParaRPr lang="en-US" smtClean="0"/>
          </a:p>
        </p:txBody>
      </p:sp>
      <p:sp>
        <p:nvSpPr>
          <p:cNvPr id="4" name="Slide Number Placeholder 3"/>
          <p:cNvSpPr>
            <a:spLocks noGrp="1"/>
          </p:cNvSpPr>
          <p:nvPr>
            <p:ph type="sldNum" sz="quarter" idx="10"/>
          </p:nvPr>
        </p:nvSpPr>
        <p:spPr/>
        <p:txBody>
          <a:bodyPr/>
          <a:lstStyle/>
          <a:p>
            <a:fld id="{87486394-4BFC-46DF-91BF-31E289387C00}" type="slidenum">
              <a:rPr lang="en-US" smtClean="0"/>
              <a:t>9</a:t>
            </a:fld>
            <a:endParaRPr lang="en-US"/>
          </a:p>
        </p:txBody>
      </p:sp>
    </p:spTree>
    <p:extLst>
      <p:ext uri="{BB962C8B-B14F-4D97-AF65-F5344CB8AC3E}">
        <p14:creationId xmlns:p14="http://schemas.microsoft.com/office/powerpoint/2010/main" val="2991323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86394-4BFC-46DF-91BF-31E289387C0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991323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Obviously, the reason why young people leave the church may be complex or simple. But these are some reason that</a:t>
            </a:r>
            <a:r>
              <a:rPr lang="en-US" baseline="0" dirty="0" smtClean="0"/>
              <a:t> no doubt effect the faithfulness of the youth and consequently have an effect on the future state of the church.</a:t>
            </a:r>
            <a:endParaRPr lang="en-US" dirty="0"/>
          </a:p>
        </p:txBody>
      </p:sp>
      <p:sp>
        <p:nvSpPr>
          <p:cNvPr id="4" name="Slide Number Placeholder 3"/>
          <p:cNvSpPr>
            <a:spLocks noGrp="1"/>
          </p:cNvSpPr>
          <p:nvPr>
            <p:ph type="sldNum" sz="quarter" idx="10"/>
          </p:nvPr>
        </p:nvSpPr>
        <p:spPr/>
        <p:txBody>
          <a:bodyPr/>
          <a:lstStyle/>
          <a:p>
            <a:fld id="{87486394-4BFC-46DF-91BF-31E289387C00}" type="slidenum">
              <a:rPr lang="en-US" smtClean="0"/>
              <a:t>11</a:t>
            </a:fld>
            <a:endParaRPr lang="en-US"/>
          </a:p>
        </p:txBody>
      </p:sp>
    </p:spTree>
    <p:extLst>
      <p:ext uri="{BB962C8B-B14F-4D97-AF65-F5344CB8AC3E}">
        <p14:creationId xmlns:p14="http://schemas.microsoft.com/office/powerpoint/2010/main" val="207377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560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256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5604" name="Rectangle 4"/>
          <p:cNvSpPr>
            <a:spLocks noGrp="1" noChangeArrowheads="1"/>
          </p:cNvSpPr>
          <p:nvPr>
            <p:ph type="dt" sz="quarter" idx="2"/>
          </p:nvPr>
        </p:nvSpPr>
        <p:spPr/>
        <p:txBody>
          <a:bodyPr/>
          <a:lstStyle>
            <a:lvl1pPr>
              <a:defRPr/>
            </a:lvl1pPr>
          </a:lstStyle>
          <a:p>
            <a:endParaRPr lang="en-US"/>
          </a:p>
        </p:txBody>
      </p:sp>
      <p:sp>
        <p:nvSpPr>
          <p:cNvPr id="25605" name="Rectangle 5"/>
          <p:cNvSpPr>
            <a:spLocks noGrp="1" noChangeArrowheads="1"/>
          </p:cNvSpPr>
          <p:nvPr>
            <p:ph type="ftr" sz="quarter" idx="3"/>
          </p:nvPr>
        </p:nvSpPr>
        <p:spPr/>
        <p:txBody>
          <a:bodyPr/>
          <a:lstStyle>
            <a:lvl1pPr>
              <a:defRPr/>
            </a:lvl1pPr>
          </a:lstStyle>
          <a:p>
            <a:endParaRPr lang="en-US"/>
          </a:p>
        </p:txBody>
      </p:sp>
      <p:sp>
        <p:nvSpPr>
          <p:cNvPr id="25606" name="Rectangle 6"/>
          <p:cNvSpPr>
            <a:spLocks noGrp="1" noChangeArrowheads="1"/>
          </p:cNvSpPr>
          <p:nvPr>
            <p:ph type="sldNum" sz="quarter" idx="4"/>
          </p:nvPr>
        </p:nvSpPr>
        <p:spPr/>
        <p:txBody>
          <a:bodyPr/>
          <a:lstStyle>
            <a:lvl1pPr>
              <a:defRPr/>
            </a:lvl1pPr>
          </a:lstStyle>
          <a:p>
            <a:fld id="{56F5F319-FEC0-43B6-AB95-C0562D60966F}" type="slidenum">
              <a:rPr lang="en-US"/>
              <a:pPr/>
              <a:t>‹#›</a:t>
            </a:fld>
            <a:endParaRPr lang="en-US"/>
          </a:p>
        </p:txBody>
      </p:sp>
    </p:spTree>
  </p:cSld>
  <p:clrMapOvr>
    <a:masterClrMapping/>
  </p:clrMapOvr>
  <p:transition spd="med">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43850C-2555-4621-B06D-5AF6DF0AFEC8}" type="slidenum">
              <a:rPr lang="en-US"/>
              <a:pPr/>
              <a:t>‹#›</a:t>
            </a:fld>
            <a:endParaRPr lang="en-US"/>
          </a:p>
        </p:txBody>
      </p:sp>
    </p:spTree>
  </p:cSld>
  <p:clrMapOvr>
    <a:masterClrMapping/>
  </p:clrMapOvr>
  <p:transition spd="med">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0E4558-2977-42BA-9F60-0BF939A64FC8}" type="slidenum">
              <a:rPr lang="en-US"/>
              <a:pPr/>
              <a:t>‹#›</a:t>
            </a:fld>
            <a:endParaRPr lang="en-US"/>
          </a:p>
        </p:txBody>
      </p:sp>
    </p:spTree>
  </p:cSld>
  <p:clrMapOvr>
    <a:masterClrMapping/>
  </p:clrMapOvr>
  <p:transition spd="med">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85C0DE-9C75-4B39-B056-87D4801D8442}" type="slidenum">
              <a:rPr lang="en-US"/>
              <a:pPr/>
              <a:t>‹#›</a:t>
            </a:fld>
            <a:endParaRPr lang="en-US"/>
          </a:p>
        </p:txBody>
      </p:sp>
    </p:spTree>
  </p:cSld>
  <p:clrMapOvr>
    <a:masterClrMapping/>
  </p:clrMapOvr>
  <p:transition spd="med">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5E1A46-D58B-4077-8E71-49B02DCC945B}" type="slidenum">
              <a:rPr lang="en-US"/>
              <a:pPr/>
              <a:t>‹#›</a:t>
            </a:fld>
            <a:endParaRPr lang="en-US"/>
          </a:p>
        </p:txBody>
      </p:sp>
    </p:spTree>
  </p:cSld>
  <p:clrMapOvr>
    <a:masterClrMapping/>
  </p:clrMapOvr>
  <p:transition spd="med">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9B9A90-45CA-4B69-9B3E-9560F6993283}" type="slidenum">
              <a:rPr lang="en-US"/>
              <a:pPr/>
              <a:t>‹#›</a:t>
            </a:fld>
            <a:endParaRPr lang="en-US"/>
          </a:p>
        </p:txBody>
      </p:sp>
    </p:spTree>
  </p:cSld>
  <p:clrMapOvr>
    <a:masterClrMapping/>
  </p:clrMapOvr>
  <p:transition spd="med">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A1ACB09-0CF2-4416-B793-9F728FEDE9CF}" type="slidenum">
              <a:rPr lang="en-US"/>
              <a:pPr/>
              <a:t>‹#›</a:t>
            </a:fld>
            <a:endParaRPr lang="en-US"/>
          </a:p>
        </p:txBody>
      </p:sp>
    </p:spTree>
  </p:cSld>
  <p:clrMapOvr>
    <a:masterClrMapping/>
  </p:clrMapOvr>
  <p:transition spd="med">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2B0189F-7929-4941-95BA-11354C15674A}" type="slidenum">
              <a:rPr lang="en-US"/>
              <a:pPr/>
              <a:t>‹#›</a:t>
            </a:fld>
            <a:endParaRPr lang="en-US"/>
          </a:p>
        </p:txBody>
      </p:sp>
    </p:spTree>
  </p:cSld>
  <p:clrMapOvr>
    <a:masterClrMapping/>
  </p:clrMapOvr>
  <p:transition spd="med">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B859C49-0F40-4EBA-A349-1A1E41CF4C30}" type="slidenum">
              <a:rPr lang="en-US"/>
              <a:pPr/>
              <a:t>‹#›</a:t>
            </a:fld>
            <a:endParaRPr lang="en-US"/>
          </a:p>
        </p:txBody>
      </p:sp>
    </p:spTree>
  </p:cSld>
  <p:clrMapOvr>
    <a:masterClrMapping/>
  </p:clrMapOvr>
  <p:transition spd="med">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19A75E-1986-47B1-97B2-1FCA5B24B544}" type="slidenum">
              <a:rPr lang="en-US"/>
              <a:pPr/>
              <a:t>‹#›</a:t>
            </a:fld>
            <a:endParaRPr lang="en-US"/>
          </a:p>
        </p:txBody>
      </p:sp>
    </p:spTree>
  </p:cSld>
  <p:clrMapOvr>
    <a:masterClrMapping/>
  </p:clrMapOvr>
  <p:transition spd="med">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2BAEE3-EEC6-4AC3-AAF8-23908A3D590A}" type="slidenum">
              <a:rPr lang="en-US"/>
              <a:pPr/>
              <a:t>‹#›</a:t>
            </a:fld>
            <a:endParaRPr lang="en-US"/>
          </a:p>
        </p:txBody>
      </p:sp>
    </p:spTree>
  </p:cSld>
  <p:clrMapOvr>
    <a:masterClrMapping/>
  </p:clrMapOvr>
  <p:transition spd="med">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7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FE4B85F2-34DE-4802-8807-FFE4582FE9D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med">
    <p:wheel spokes="1"/>
  </p:transition>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1676400"/>
            <a:ext cx="8229600" cy="1828800"/>
          </a:xfrm>
        </p:spPr>
        <p:txBody>
          <a:bodyPr/>
          <a:lstStyle/>
          <a:p>
            <a:r>
              <a:rPr lang="en-US" sz="5400" dirty="0" smtClean="0">
                <a:latin typeface="Aharoni" pitchFamily="2" charset="-79"/>
                <a:cs typeface="Aharoni" pitchFamily="2" charset="-79"/>
              </a:rPr>
              <a:t>Why Do Some Young People </a:t>
            </a:r>
            <a:r>
              <a:rPr lang="en-US" sz="5400" dirty="0" smtClean="0">
                <a:solidFill>
                  <a:srgbClr val="FFC000"/>
                </a:solidFill>
                <a:latin typeface="Aharoni" pitchFamily="2" charset="-79"/>
                <a:cs typeface="Aharoni" pitchFamily="2" charset="-79"/>
              </a:rPr>
              <a:t>Leave</a:t>
            </a:r>
            <a:r>
              <a:rPr lang="en-US" sz="5400" dirty="0" smtClean="0">
                <a:latin typeface="Aharoni" pitchFamily="2" charset="-79"/>
                <a:cs typeface="Aharoni" pitchFamily="2" charset="-79"/>
              </a:rPr>
              <a:t> The Lord?</a:t>
            </a:r>
            <a:endParaRPr lang="en-US" sz="5400" dirty="0">
              <a:latin typeface="Aharoni" pitchFamily="2" charset="-79"/>
              <a:cs typeface="Aharoni" pitchFamily="2" charset="-79"/>
            </a:endParaRPr>
          </a:p>
        </p:txBody>
      </p:sp>
      <p:sp>
        <p:nvSpPr>
          <p:cNvPr id="3" name="Subtitle 2"/>
          <p:cNvSpPr>
            <a:spLocks noGrp="1"/>
          </p:cNvSpPr>
          <p:nvPr>
            <p:ph type="subTitle" sz="quarter" idx="1"/>
          </p:nvPr>
        </p:nvSpPr>
        <p:spPr/>
        <p:txBody>
          <a:bodyPr/>
          <a:lstStyle/>
          <a:p>
            <a:r>
              <a:rPr lang="en-US" dirty="0" smtClean="0"/>
              <a:t>Some Stay; Some Stray</a:t>
            </a:r>
            <a:endParaRPr lang="en-US" dirty="0"/>
          </a:p>
        </p:txBody>
      </p:sp>
      <p:sp>
        <p:nvSpPr>
          <p:cNvPr id="4" name="TextBox 3"/>
          <p:cNvSpPr txBox="1"/>
          <p:nvPr/>
        </p:nvSpPr>
        <p:spPr>
          <a:xfrm>
            <a:off x="1290330" y="6400800"/>
            <a:ext cx="6558270" cy="369332"/>
          </a:xfrm>
          <a:prstGeom prst="rect">
            <a:avLst/>
          </a:prstGeom>
          <a:noFill/>
        </p:spPr>
        <p:txBody>
          <a:bodyPr wrap="none" rtlCol="0">
            <a:spAutoFit/>
          </a:bodyPr>
          <a:lstStyle/>
          <a:p>
            <a:r>
              <a:rPr lang="en-US" i="1" dirty="0" smtClean="0"/>
              <a:t>All verses are from the New King James Version unless noted.</a:t>
            </a:r>
            <a:endParaRPr lang="en-US" i="1" dirty="0"/>
          </a:p>
        </p:txBody>
      </p:sp>
      <p:sp>
        <p:nvSpPr>
          <p:cNvPr id="5" name="TextBox 4"/>
          <p:cNvSpPr txBox="1"/>
          <p:nvPr/>
        </p:nvSpPr>
        <p:spPr>
          <a:xfrm>
            <a:off x="457200" y="381000"/>
            <a:ext cx="800219" cy="369332"/>
          </a:xfrm>
          <a:prstGeom prst="rect">
            <a:avLst/>
          </a:prstGeom>
          <a:noFill/>
        </p:spPr>
        <p:txBody>
          <a:bodyPr wrap="none" rtlCol="0">
            <a:spAutoFit/>
          </a:bodyPr>
          <a:lstStyle/>
          <a:p>
            <a:r>
              <a:rPr lang="en-US" dirty="0" smtClean="0"/>
              <a:t>Part 1</a:t>
            </a:r>
            <a:endParaRPr lang="en-US" dirty="0"/>
          </a:p>
        </p:txBody>
      </p:sp>
    </p:spTree>
    <p:extLst>
      <p:ext uri="{BB962C8B-B14F-4D97-AF65-F5344CB8AC3E}">
        <p14:creationId xmlns:p14="http://schemas.microsoft.com/office/powerpoint/2010/main" val="757883992"/>
      </p:ext>
    </p:extLst>
  </p:cSld>
  <p:clrMapOvr>
    <a:masterClrMapping/>
  </p:clrMapOvr>
  <p:transition spd="med">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ChangeArrowheads="1"/>
          </p:cNvSpPr>
          <p:nvPr/>
        </p:nvSpPr>
        <p:spPr bwMode="auto">
          <a:xfrm>
            <a:off x="609600" y="304800"/>
            <a:ext cx="7924800" cy="533400"/>
          </a:xfrm>
          <a:prstGeom prst="roundRect">
            <a:avLst>
              <a:gd name="adj" fmla="val 50000"/>
            </a:avLst>
          </a:prstGeom>
          <a:solidFill>
            <a:schemeClr val="accent1"/>
          </a:solidFill>
          <a:ln w="9525">
            <a:solidFill>
              <a:schemeClr val="tx1"/>
            </a:solidFill>
            <a:round/>
            <a:headEnd/>
            <a:tailEnd/>
          </a:ln>
          <a:effectLst/>
        </p:spPr>
        <p:txBody>
          <a:bodyPr wrap="none" anchor="ctr"/>
          <a:lstStyle/>
          <a:p>
            <a:pPr algn="ctr"/>
            <a:r>
              <a:rPr lang="en-US" sz="3200" b="1">
                <a:solidFill>
                  <a:srgbClr val="FFFFFF"/>
                </a:solidFill>
                <a:effectLst>
                  <a:outerShdw blurRad="38100" dist="38100" dir="2700000" algn="tl">
                    <a:srgbClr val="000000"/>
                  </a:outerShdw>
                </a:effectLst>
                <a:latin typeface="Times New Roman" pitchFamily="18" charset="0"/>
              </a:rPr>
              <a:t>I. Bad Influence – of their Friends</a:t>
            </a:r>
          </a:p>
        </p:txBody>
      </p:sp>
      <p:sp>
        <p:nvSpPr>
          <p:cNvPr id="45059" name="Text Box 3"/>
          <p:cNvSpPr txBox="1">
            <a:spLocks noChangeArrowheads="1"/>
          </p:cNvSpPr>
          <p:nvPr/>
        </p:nvSpPr>
        <p:spPr bwMode="auto">
          <a:xfrm>
            <a:off x="762000" y="1379538"/>
            <a:ext cx="8077200" cy="5262979"/>
          </a:xfrm>
          <a:prstGeom prst="rect">
            <a:avLst/>
          </a:prstGeom>
          <a:noFill/>
          <a:ln w="9525">
            <a:noFill/>
            <a:miter lim="800000"/>
            <a:headEnd/>
            <a:tailEnd/>
          </a:ln>
          <a:effectLst/>
        </p:spPr>
        <p:txBody>
          <a:bodyPr wrap="square">
            <a:spAutoFit/>
          </a:bodyPr>
          <a:lstStyle/>
          <a:p>
            <a:pPr defTabSz="396875">
              <a:lnSpc>
                <a:spcPct val="120000"/>
              </a:lnSpc>
            </a:pPr>
            <a:r>
              <a:rPr lang="en-US" sz="2800" b="1" dirty="0">
                <a:solidFill>
                  <a:srgbClr val="FFFFFF"/>
                </a:solidFill>
                <a:effectLst>
                  <a:outerShdw blurRad="38100" dist="38100" dir="2700000" algn="tl">
                    <a:srgbClr val="000000"/>
                  </a:outerShdw>
                </a:effectLst>
              </a:rPr>
              <a:t>A. </a:t>
            </a:r>
            <a:r>
              <a:rPr lang="en-US" sz="2800" b="1" u="sng" dirty="0">
                <a:solidFill>
                  <a:srgbClr val="FFC000"/>
                </a:solidFill>
                <a:effectLst>
                  <a:outerShdw blurRad="38100" dist="38100" dir="2700000" algn="tl">
                    <a:srgbClr val="000000"/>
                  </a:outerShdw>
                </a:effectLst>
              </a:rPr>
              <a:t>Warnings</a:t>
            </a:r>
          </a:p>
          <a:p>
            <a:pPr defTabSz="396875">
              <a:lnSpc>
                <a:spcPct val="120000"/>
              </a:lnSpc>
            </a:pPr>
            <a:r>
              <a:rPr lang="en-US" sz="2800" b="1" dirty="0">
                <a:solidFill>
                  <a:srgbClr val="FFFFFF"/>
                </a:solidFill>
                <a:effectLst>
                  <a:outerShdw blurRad="38100" dist="38100" dir="2700000" algn="tl">
                    <a:srgbClr val="000000"/>
                  </a:outerShdw>
                </a:effectLst>
              </a:rPr>
              <a:t>B.</a:t>
            </a:r>
            <a:r>
              <a:rPr lang="en-US" sz="2800" b="1" dirty="0">
                <a:solidFill>
                  <a:srgbClr val="FFFF66"/>
                </a:solidFill>
                <a:effectLst>
                  <a:outerShdw blurRad="38100" dist="38100" dir="2700000" algn="tl">
                    <a:srgbClr val="000000"/>
                  </a:outerShdw>
                </a:effectLst>
              </a:rPr>
              <a:t> </a:t>
            </a:r>
            <a:r>
              <a:rPr lang="en-US" sz="2800" b="1" u="sng" dirty="0">
                <a:solidFill>
                  <a:srgbClr val="FFC000"/>
                </a:solidFill>
                <a:effectLst>
                  <a:outerShdw blurRad="38100" dist="38100" dir="2700000" algn="tl">
                    <a:srgbClr val="000000"/>
                  </a:outerShdw>
                </a:effectLst>
              </a:rPr>
              <a:t>How It </a:t>
            </a:r>
            <a:r>
              <a:rPr lang="en-US" sz="2800" b="1" u="sng" dirty="0" smtClean="0">
                <a:solidFill>
                  <a:srgbClr val="FFC000"/>
                </a:solidFill>
                <a:effectLst>
                  <a:outerShdw blurRad="38100" dist="38100" dir="2700000" algn="tl">
                    <a:srgbClr val="000000"/>
                  </a:outerShdw>
                </a:effectLst>
              </a:rPr>
              <a:t>Happens</a:t>
            </a:r>
          </a:p>
          <a:p>
            <a:pPr defTabSz="396875">
              <a:lnSpc>
                <a:spcPct val="120000"/>
              </a:lnSpc>
            </a:pPr>
            <a:r>
              <a:rPr lang="en-US" sz="2800" b="1" dirty="0" smtClean="0">
                <a:solidFill>
                  <a:srgbClr val="FFFFFF"/>
                </a:solidFill>
                <a:effectLst>
                  <a:outerShdw blurRad="38100" dist="38100" dir="2700000" algn="tl">
                    <a:srgbClr val="000000"/>
                  </a:outerShdw>
                </a:effectLst>
              </a:rPr>
              <a:t>C. </a:t>
            </a:r>
            <a:r>
              <a:rPr lang="en-US" sz="2800" b="1" u="sng" dirty="0" smtClean="0">
                <a:solidFill>
                  <a:srgbClr val="FFC000"/>
                </a:solidFill>
                <a:effectLst>
                  <a:outerShdw blurRad="38100" dist="38100" dir="2700000" algn="tl">
                    <a:srgbClr val="000000"/>
                  </a:outerShdw>
                </a:effectLst>
              </a:rPr>
              <a:t>A Simple Solution</a:t>
            </a:r>
            <a:endParaRPr lang="en-US" sz="2800" b="1" u="sng" dirty="0">
              <a:solidFill>
                <a:srgbClr val="FFC000"/>
              </a:solidFill>
              <a:effectLst>
                <a:outerShdw blurRad="38100" dist="38100" dir="2700000" algn="tl">
                  <a:srgbClr val="000000"/>
                </a:outerShdw>
              </a:effectLst>
            </a:endParaRPr>
          </a:p>
          <a:p>
            <a:pPr defTabSz="396875">
              <a:lnSpc>
                <a:spcPct val="120000"/>
              </a:lnSpc>
            </a:pPr>
            <a:endParaRPr lang="en-US" sz="2800" b="1" u="sng" dirty="0">
              <a:solidFill>
                <a:srgbClr val="FFC000"/>
              </a:solidFill>
              <a:effectLst>
                <a:outerShdw blurRad="38100" dist="38100" dir="2700000" algn="tl">
                  <a:srgbClr val="000000"/>
                </a:outerShdw>
              </a:effectLst>
            </a:endParaRPr>
          </a:p>
          <a:p>
            <a:pPr marL="971550" lvl="1" indent="-514350" defTabSz="396875">
              <a:lnSpc>
                <a:spcPct val="120000"/>
              </a:lnSpc>
              <a:buFont typeface="+mj-lt"/>
              <a:buAutoNum type="arabicPeriod"/>
            </a:pPr>
            <a:r>
              <a:rPr lang="en-US" sz="2800" b="1" dirty="0" smtClean="0">
                <a:solidFill>
                  <a:srgbClr val="FFFFFF"/>
                </a:solidFill>
                <a:effectLst>
                  <a:outerShdw blurRad="38100" dist="38100" dir="2700000" algn="tl">
                    <a:srgbClr val="000000"/>
                  </a:outerShdw>
                </a:effectLst>
              </a:rPr>
              <a:t>Recognize incompatibility exists </a:t>
            </a:r>
            <a:br>
              <a:rPr lang="en-US" sz="2800" b="1" dirty="0" smtClean="0">
                <a:solidFill>
                  <a:srgbClr val="FFFFFF"/>
                </a:solidFill>
                <a:effectLst>
                  <a:outerShdw blurRad="38100" dist="38100" dir="2700000" algn="tl">
                    <a:srgbClr val="000000"/>
                  </a:outerShdw>
                </a:effectLst>
              </a:rPr>
            </a:br>
            <a:r>
              <a:rPr lang="en-US" sz="2800" b="1" dirty="0" smtClean="0">
                <a:solidFill>
                  <a:srgbClr val="FFFFFF"/>
                </a:solidFill>
                <a:effectLst>
                  <a:outerShdw blurRad="38100" dist="38100" dir="2700000" algn="tl">
                    <a:srgbClr val="000000"/>
                  </a:outerShdw>
                </a:effectLst>
              </a:rPr>
              <a:t>(Deut. 22:9-11; Prov. 29:27; Jn. 15:19)</a:t>
            </a:r>
          </a:p>
          <a:p>
            <a:pPr marL="971550" lvl="1" indent="-514350" defTabSz="396875">
              <a:lnSpc>
                <a:spcPct val="120000"/>
              </a:lnSpc>
              <a:buFont typeface="+mj-lt"/>
              <a:buAutoNum type="arabicPeriod"/>
            </a:pPr>
            <a:r>
              <a:rPr lang="en-US" sz="2800" b="1" dirty="0" smtClean="0">
                <a:solidFill>
                  <a:srgbClr val="FFFFFF"/>
                </a:solidFill>
                <a:effectLst>
                  <a:outerShdw blurRad="38100" dist="38100" dir="2700000" algn="tl">
                    <a:srgbClr val="000000"/>
                  </a:outerShdw>
                </a:effectLst>
              </a:rPr>
              <a:t>Do not become unequally yoked with unbelievers (2 Cor. 6:14-17)</a:t>
            </a:r>
          </a:p>
          <a:p>
            <a:pPr marL="971550" lvl="1" indent="-514350" defTabSz="396875">
              <a:lnSpc>
                <a:spcPct val="120000"/>
              </a:lnSpc>
              <a:buFont typeface="+mj-lt"/>
              <a:buAutoNum type="arabicPeriod"/>
            </a:pPr>
            <a:r>
              <a:rPr lang="en-US" sz="2800" b="1" dirty="0" smtClean="0">
                <a:solidFill>
                  <a:srgbClr val="FFFFFF"/>
                </a:solidFill>
                <a:effectLst>
                  <a:outerShdw blurRad="38100" dist="38100" dir="2700000" algn="tl">
                    <a:srgbClr val="000000"/>
                  </a:outerShdw>
                </a:effectLst>
              </a:rPr>
              <a:t>Look at the end of a thing before you begin (Neh. 13:23-26; Eccl. 7:8)</a:t>
            </a:r>
            <a:endParaRPr lang="en-US" sz="2800" b="1" dirty="0">
              <a:solidFill>
                <a:srgbClr val="CCCCFF"/>
              </a:solidFill>
              <a:effectLst>
                <a:outerShdw blurRad="38100" dist="38100" dir="2700000" algn="tl">
                  <a:srgbClr val="000000"/>
                </a:outerShdw>
              </a:effectLst>
            </a:endParaRPr>
          </a:p>
        </p:txBody>
      </p:sp>
    </p:spTree>
    <p:extLst>
      <p:ext uri="{BB962C8B-B14F-4D97-AF65-F5344CB8AC3E}">
        <p14:creationId xmlns:p14="http://schemas.microsoft.com/office/powerpoint/2010/main" val="2053043319"/>
      </p:ext>
    </p:extLst>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059">
                                            <p:txEl>
                                              <p:pRg st="4" end="4"/>
                                            </p:txEl>
                                          </p:spTgt>
                                        </p:tgtEl>
                                        <p:attrNameLst>
                                          <p:attrName>style.visibility</p:attrName>
                                        </p:attrNameLst>
                                      </p:cBhvr>
                                      <p:to>
                                        <p:strVal val="visible"/>
                                      </p:to>
                                    </p:set>
                                    <p:animEffect transition="in" filter="fade">
                                      <p:cBhvr>
                                        <p:cTn id="7" dur="500"/>
                                        <p:tgtEl>
                                          <p:spTgt spid="45059">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059">
                                            <p:txEl>
                                              <p:pRg st="5" end="5"/>
                                            </p:txEl>
                                          </p:spTgt>
                                        </p:tgtEl>
                                        <p:attrNameLst>
                                          <p:attrName>style.visibility</p:attrName>
                                        </p:attrNameLst>
                                      </p:cBhvr>
                                      <p:to>
                                        <p:strVal val="visible"/>
                                      </p:to>
                                    </p:set>
                                    <p:animEffect transition="in" filter="fade">
                                      <p:cBhvr>
                                        <p:cTn id="12" dur="500"/>
                                        <p:tgtEl>
                                          <p:spTgt spid="45059">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059">
                                            <p:txEl>
                                              <p:pRg st="6" end="6"/>
                                            </p:txEl>
                                          </p:spTgt>
                                        </p:tgtEl>
                                        <p:attrNameLst>
                                          <p:attrName>style.visibility</p:attrName>
                                        </p:attrNameLst>
                                      </p:cBhvr>
                                      <p:to>
                                        <p:strVal val="visible"/>
                                      </p:to>
                                    </p:set>
                                    <p:animEffect transition="in" filter="fade">
                                      <p:cBhvr>
                                        <p:cTn id="17" dur="500"/>
                                        <p:tgtEl>
                                          <p:spTgt spid="450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2"/>
          <p:cNvSpPr>
            <a:spLocks noChangeArrowheads="1" noChangeShapeType="1" noTextEdit="1"/>
          </p:cNvSpPr>
          <p:nvPr/>
        </p:nvSpPr>
        <p:spPr bwMode="auto">
          <a:xfrm>
            <a:off x="609600" y="533400"/>
            <a:ext cx="8153400" cy="1176338"/>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chemeClr val="bg2"/>
                </a:solidFill>
                <a:effectLst>
                  <a:outerShdw dist="45791" dir="2021404" algn="ctr" rotWithShape="0">
                    <a:srgbClr val="B2B2B2">
                      <a:alpha val="80000"/>
                    </a:srgbClr>
                  </a:outerShdw>
                </a:effectLst>
                <a:latin typeface="Times New Roman"/>
                <a:cs typeface="Times New Roman"/>
              </a:rPr>
              <a:t>Why Are We Losing Our Young People</a:t>
            </a:r>
          </a:p>
        </p:txBody>
      </p:sp>
      <p:sp>
        <p:nvSpPr>
          <p:cNvPr id="32771" name="AutoShape 3"/>
          <p:cNvSpPr>
            <a:spLocks noChangeArrowheads="1"/>
          </p:cNvSpPr>
          <p:nvPr/>
        </p:nvSpPr>
        <p:spPr bwMode="auto">
          <a:xfrm>
            <a:off x="609600" y="2209800"/>
            <a:ext cx="7924800" cy="533400"/>
          </a:xfrm>
          <a:prstGeom prst="roundRect">
            <a:avLst>
              <a:gd name="adj" fmla="val 50000"/>
            </a:avLst>
          </a:prstGeom>
          <a:solidFill>
            <a:schemeClr val="accent1"/>
          </a:solidFill>
          <a:ln w="9525">
            <a:solidFill>
              <a:schemeClr val="tx1"/>
            </a:solidFill>
            <a:round/>
            <a:headEnd/>
            <a:tailEnd/>
          </a:ln>
          <a:effectLst/>
        </p:spPr>
        <p:txBody>
          <a:bodyPr wrap="none" anchor="ctr"/>
          <a:lstStyle/>
          <a:p>
            <a:pPr algn="ctr"/>
            <a:r>
              <a:rPr lang="en-US" sz="3200" b="1">
                <a:effectLst>
                  <a:outerShdw blurRad="38100" dist="38100" dir="2700000" algn="tl">
                    <a:srgbClr val="000000"/>
                  </a:outerShdw>
                </a:effectLst>
                <a:latin typeface="Times New Roman" pitchFamily="18" charset="0"/>
              </a:rPr>
              <a:t>I. Bad Influence – of their Friends</a:t>
            </a:r>
          </a:p>
        </p:txBody>
      </p:sp>
      <p:grpSp>
        <p:nvGrpSpPr>
          <p:cNvPr id="3" name="Group 2"/>
          <p:cNvGrpSpPr/>
          <p:nvPr/>
        </p:nvGrpSpPr>
        <p:grpSpPr>
          <a:xfrm>
            <a:off x="609600" y="3048000"/>
            <a:ext cx="7924800" cy="1295400"/>
            <a:chOff x="609600" y="3048000"/>
            <a:chExt cx="7924800" cy="1295400"/>
          </a:xfrm>
        </p:grpSpPr>
        <p:sp>
          <p:nvSpPr>
            <p:cNvPr id="32772" name="AutoShape 4"/>
            <p:cNvSpPr>
              <a:spLocks noChangeArrowheads="1"/>
            </p:cNvSpPr>
            <p:nvPr/>
          </p:nvSpPr>
          <p:spPr bwMode="auto">
            <a:xfrm>
              <a:off x="609600" y="3810000"/>
              <a:ext cx="7924800" cy="533400"/>
            </a:xfrm>
            <a:prstGeom prst="roundRect">
              <a:avLst>
                <a:gd name="adj" fmla="val 50000"/>
              </a:avLst>
            </a:prstGeom>
            <a:solidFill>
              <a:schemeClr val="accent1"/>
            </a:solidFill>
            <a:ln w="9525">
              <a:solidFill>
                <a:schemeClr val="tx1"/>
              </a:solidFill>
              <a:round/>
              <a:headEnd/>
              <a:tailEnd/>
            </a:ln>
            <a:effectLst/>
          </p:spPr>
          <p:txBody>
            <a:bodyPr wrap="none" anchor="ctr"/>
            <a:lstStyle/>
            <a:p>
              <a:pPr algn="ctr"/>
              <a:r>
                <a:rPr lang="en-US" sz="3200" b="1" dirty="0">
                  <a:effectLst>
                    <a:outerShdw blurRad="38100" dist="38100" dir="2700000" algn="tl">
                      <a:srgbClr val="000000"/>
                    </a:outerShdw>
                  </a:effectLst>
                  <a:latin typeface="Times New Roman" pitchFamily="18" charset="0"/>
                </a:rPr>
                <a:t>II. Poor Example – of their Parents</a:t>
              </a:r>
            </a:p>
          </p:txBody>
        </p:sp>
        <p:sp>
          <p:nvSpPr>
            <p:cNvPr id="2" name="TextBox 1"/>
            <p:cNvSpPr txBox="1"/>
            <p:nvPr/>
          </p:nvSpPr>
          <p:spPr>
            <a:xfrm>
              <a:off x="838200" y="3048000"/>
              <a:ext cx="2060179" cy="707886"/>
            </a:xfrm>
            <a:prstGeom prst="rect">
              <a:avLst/>
            </a:prstGeom>
            <a:noFill/>
          </p:spPr>
          <p:txBody>
            <a:bodyPr wrap="none" rtlCol="0">
              <a:spAutoFit/>
            </a:bodyPr>
            <a:lstStyle/>
            <a:p>
              <a:r>
                <a:rPr lang="en-US" sz="4000" b="1" dirty="0" smtClean="0">
                  <a:solidFill>
                    <a:srgbClr val="FFC000"/>
                  </a:solidFill>
                  <a:latin typeface="Arabic Typesetting" pitchFamily="66" charset="-78"/>
                  <a:cs typeface="Arabic Typesetting" pitchFamily="66" charset="-78"/>
                </a:rPr>
                <a:t>Next Lesson:</a:t>
              </a:r>
              <a:endParaRPr lang="en-US" sz="4000" b="1" dirty="0">
                <a:solidFill>
                  <a:srgbClr val="FFC000"/>
                </a:solidFill>
                <a:latin typeface="Arabic Typesetting" pitchFamily="66" charset="-78"/>
                <a:cs typeface="Arabic Typesetting" pitchFamily="66" charset="-78"/>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4" descr="j0284941"/>
          <p:cNvPicPr>
            <a:picLocks noChangeAspect="1" noChangeArrowheads="1"/>
          </p:cNvPicPr>
          <p:nvPr/>
        </p:nvPicPr>
        <p:blipFill>
          <a:blip r:embed="rId3" cstate="print">
            <a:lum bright="70000" contrast="-70000"/>
          </a:blip>
          <a:srcRect/>
          <a:stretch>
            <a:fillRect/>
          </a:stretch>
        </p:blipFill>
        <p:spPr bwMode="auto">
          <a:xfrm>
            <a:off x="2971800" y="1277938"/>
            <a:ext cx="3352800" cy="2217737"/>
          </a:xfrm>
          <a:prstGeom prst="rect">
            <a:avLst/>
          </a:prstGeom>
          <a:noFill/>
        </p:spPr>
      </p:pic>
      <p:pic>
        <p:nvPicPr>
          <p:cNvPr id="41989" name="Picture 5" descr="uwdd1pbp[1]"/>
          <p:cNvPicPr>
            <a:picLocks noChangeAspect="1" noChangeArrowheads="1"/>
          </p:cNvPicPr>
          <p:nvPr/>
        </p:nvPicPr>
        <p:blipFill>
          <a:blip r:embed="rId4" cstate="print">
            <a:lum bright="70000" contrast="-70000"/>
          </a:blip>
          <a:srcRect/>
          <a:stretch>
            <a:fillRect/>
          </a:stretch>
        </p:blipFill>
        <p:spPr bwMode="auto">
          <a:xfrm>
            <a:off x="6324600" y="1295400"/>
            <a:ext cx="2938463" cy="4419600"/>
          </a:xfrm>
          <a:prstGeom prst="rect">
            <a:avLst/>
          </a:prstGeom>
          <a:noFill/>
        </p:spPr>
      </p:pic>
      <p:pic>
        <p:nvPicPr>
          <p:cNvPr id="41990" name="Picture 6" descr="3avgagud[1]"/>
          <p:cNvPicPr>
            <a:picLocks noChangeAspect="1" noChangeArrowheads="1"/>
          </p:cNvPicPr>
          <p:nvPr/>
        </p:nvPicPr>
        <p:blipFill>
          <a:blip r:embed="rId5" cstate="print">
            <a:lum bright="70000" contrast="-70000"/>
          </a:blip>
          <a:srcRect/>
          <a:stretch>
            <a:fillRect/>
          </a:stretch>
        </p:blipFill>
        <p:spPr bwMode="auto">
          <a:xfrm>
            <a:off x="-76200" y="1295400"/>
            <a:ext cx="3048000" cy="4419600"/>
          </a:xfrm>
          <a:prstGeom prst="rect">
            <a:avLst/>
          </a:prstGeom>
          <a:noFill/>
        </p:spPr>
      </p:pic>
      <p:pic>
        <p:nvPicPr>
          <p:cNvPr id="41991" name="Picture 7" descr="tcv2avr_[1]"/>
          <p:cNvPicPr>
            <a:picLocks noChangeAspect="1" noChangeArrowheads="1"/>
          </p:cNvPicPr>
          <p:nvPr/>
        </p:nvPicPr>
        <p:blipFill>
          <a:blip r:embed="rId6" cstate="print">
            <a:lum bright="70000" contrast="-70000"/>
          </a:blip>
          <a:srcRect/>
          <a:stretch>
            <a:fillRect/>
          </a:stretch>
        </p:blipFill>
        <p:spPr bwMode="auto">
          <a:xfrm>
            <a:off x="2971800" y="3505200"/>
            <a:ext cx="3352800" cy="2170113"/>
          </a:xfrm>
          <a:prstGeom prst="rect">
            <a:avLst/>
          </a:prstGeom>
          <a:noFill/>
        </p:spPr>
      </p:pic>
      <p:sp>
        <p:nvSpPr>
          <p:cNvPr id="41992" name="Rectangle 8"/>
          <p:cNvSpPr>
            <a:spLocks noChangeArrowheads="1"/>
          </p:cNvSpPr>
          <p:nvPr/>
        </p:nvSpPr>
        <p:spPr bwMode="auto">
          <a:xfrm>
            <a:off x="-76200" y="1219200"/>
            <a:ext cx="9144000" cy="76200"/>
          </a:xfrm>
          <a:prstGeom prst="rect">
            <a:avLst/>
          </a:prstGeom>
          <a:solidFill>
            <a:schemeClr val="bg2"/>
          </a:solidFill>
          <a:ln w="9525">
            <a:solidFill>
              <a:schemeClr val="bg2"/>
            </a:solidFill>
            <a:miter lim="800000"/>
            <a:headEnd/>
            <a:tailEnd/>
          </a:ln>
          <a:effectLst/>
        </p:spPr>
        <p:txBody>
          <a:bodyPr wrap="none" anchor="ctr"/>
          <a:lstStyle/>
          <a:p>
            <a:endParaRPr lang="en-US"/>
          </a:p>
        </p:txBody>
      </p:sp>
      <p:sp>
        <p:nvSpPr>
          <p:cNvPr id="41993" name="Rectangle 9"/>
          <p:cNvSpPr>
            <a:spLocks noChangeArrowheads="1"/>
          </p:cNvSpPr>
          <p:nvPr/>
        </p:nvSpPr>
        <p:spPr bwMode="auto">
          <a:xfrm>
            <a:off x="0" y="5638800"/>
            <a:ext cx="9144000" cy="76200"/>
          </a:xfrm>
          <a:prstGeom prst="rect">
            <a:avLst/>
          </a:prstGeom>
          <a:solidFill>
            <a:schemeClr val="bg2"/>
          </a:solidFill>
          <a:ln w="9525">
            <a:solidFill>
              <a:schemeClr val="bg2"/>
            </a:solidFill>
            <a:miter lim="800000"/>
            <a:headEnd/>
            <a:tailEnd/>
          </a:ln>
          <a:effectLst/>
        </p:spPr>
        <p:txBody>
          <a:bodyPr wrap="none" anchor="ctr"/>
          <a:lstStyle/>
          <a:p>
            <a:endParaRPr lang="en-US"/>
          </a:p>
        </p:txBody>
      </p:sp>
      <p:sp>
        <p:nvSpPr>
          <p:cNvPr id="41994" name="Text Box 10"/>
          <p:cNvSpPr txBox="1">
            <a:spLocks noChangeArrowheads="1"/>
          </p:cNvSpPr>
          <p:nvPr/>
        </p:nvSpPr>
        <p:spPr bwMode="auto">
          <a:xfrm>
            <a:off x="76200" y="228600"/>
            <a:ext cx="9002713" cy="762000"/>
          </a:xfrm>
          <a:prstGeom prst="rect">
            <a:avLst/>
          </a:prstGeom>
          <a:noFill/>
          <a:ln w="9525">
            <a:noFill/>
            <a:miter lim="800000"/>
            <a:headEnd/>
            <a:tailEnd/>
          </a:ln>
          <a:effectLst/>
        </p:spPr>
        <p:txBody>
          <a:bodyPr wrap="none">
            <a:spAutoFit/>
          </a:bodyPr>
          <a:lstStyle/>
          <a:p>
            <a:r>
              <a:rPr lang="en-US" sz="4400" b="1" dirty="0">
                <a:solidFill>
                  <a:srgbClr val="FFC000"/>
                </a:solidFill>
                <a:effectLst>
                  <a:outerShdw blurRad="38100" dist="38100" dir="2700000" algn="tl">
                    <a:srgbClr val="000000"/>
                  </a:outerShdw>
                </a:effectLst>
                <a:latin typeface="Comic Sans MS" pitchFamily="66" charset="0"/>
              </a:rPr>
              <a:t>Not Uncommon For Young People</a:t>
            </a:r>
          </a:p>
        </p:txBody>
      </p:sp>
      <p:sp>
        <p:nvSpPr>
          <p:cNvPr id="41995" name="Text Box 11"/>
          <p:cNvSpPr txBox="1">
            <a:spLocks noChangeArrowheads="1"/>
          </p:cNvSpPr>
          <p:nvPr/>
        </p:nvSpPr>
        <p:spPr bwMode="auto">
          <a:xfrm>
            <a:off x="381000" y="1770063"/>
            <a:ext cx="8363187" cy="3293209"/>
          </a:xfrm>
          <a:prstGeom prst="rect">
            <a:avLst/>
          </a:prstGeom>
          <a:noFill/>
          <a:ln w="9525">
            <a:noFill/>
            <a:miter lim="800000"/>
            <a:headEnd/>
            <a:tailEnd/>
          </a:ln>
          <a:effectLst/>
        </p:spPr>
        <p:txBody>
          <a:bodyPr wrap="none">
            <a:spAutoFit/>
          </a:bodyPr>
          <a:lstStyle/>
          <a:p>
            <a:pPr>
              <a:lnSpc>
                <a:spcPct val="130000"/>
              </a:lnSpc>
              <a:buFontTx/>
              <a:buChar char="•"/>
            </a:pPr>
            <a:r>
              <a:rPr lang="en-US" sz="3200" b="1" dirty="0">
                <a:solidFill>
                  <a:srgbClr val="3333CC"/>
                </a:solidFill>
              </a:rPr>
              <a:t> Lose interest in spiritual matters</a:t>
            </a:r>
          </a:p>
          <a:p>
            <a:pPr>
              <a:lnSpc>
                <a:spcPct val="130000"/>
              </a:lnSpc>
              <a:buFontTx/>
              <a:buChar char="•"/>
            </a:pPr>
            <a:r>
              <a:rPr lang="en-US" sz="3200" b="1" dirty="0">
                <a:solidFill>
                  <a:srgbClr val="3333CC"/>
                </a:solidFill>
              </a:rPr>
              <a:t> Pull away – become “distant”</a:t>
            </a:r>
          </a:p>
          <a:p>
            <a:pPr>
              <a:lnSpc>
                <a:spcPct val="130000"/>
              </a:lnSpc>
              <a:buFontTx/>
              <a:buChar char="•"/>
            </a:pPr>
            <a:r>
              <a:rPr lang="en-US" sz="3200" b="1" dirty="0">
                <a:solidFill>
                  <a:srgbClr val="3333CC"/>
                </a:solidFill>
              </a:rPr>
              <a:t> Start missing some – then quit attending</a:t>
            </a:r>
          </a:p>
          <a:p>
            <a:pPr>
              <a:lnSpc>
                <a:spcPct val="130000"/>
              </a:lnSpc>
              <a:buFontTx/>
              <a:buChar char="•"/>
            </a:pPr>
            <a:r>
              <a:rPr lang="en-US" sz="3200" b="1" dirty="0">
                <a:solidFill>
                  <a:srgbClr val="3333CC"/>
                </a:solidFill>
              </a:rPr>
              <a:t> Date, engaged &amp; marry non-Christian</a:t>
            </a:r>
          </a:p>
          <a:p>
            <a:pPr>
              <a:lnSpc>
                <a:spcPct val="130000"/>
              </a:lnSpc>
              <a:buFontTx/>
              <a:buChar char="•"/>
            </a:pPr>
            <a:r>
              <a:rPr lang="en-US" sz="3200" b="1" dirty="0">
                <a:solidFill>
                  <a:srgbClr val="3333CC"/>
                </a:solidFill>
              </a:rPr>
              <a:t> </a:t>
            </a:r>
            <a:r>
              <a:rPr lang="en-US" sz="3200" b="1" dirty="0" smtClean="0">
                <a:solidFill>
                  <a:srgbClr val="3333CC"/>
                </a:solidFill>
              </a:rPr>
              <a:t>Involvement </a:t>
            </a:r>
            <a:r>
              <a:rPr lang="en-US" sz="3200" b="1" dirty="0">
                <a:solidFill>
                  <a:srgbClr val="3333CC"/>
                </a:solidFill>
              </a:rPr>
              <a:t>in alcohol or drugs</a:t>
            </a:r>
          </a:p>
        </p:txBody>
      </p:sp>
      <p:sp>
        <p:nvSpPr>
          <p:cNvPr id="41996" name="Text Box 12"/>
          <p:cNvSpPr txBox="1">
            <a:spLocks noChangeArrowheads="1"/>
          </p:cNvSpPr>
          <p:nvPr/>
        </p:nvSpPr>
        <p:spPr bwMode="auto">
          <a:xfrm>
            <a:off x="381000" y="5899150"/>
            <a:ext cx="8497888" cy="641350"/>
          </a:xfrm>
          <a:prstGeom prst="rect">
            <a:avLst/>
          </a:prstGeom>
          <a:noFill/>
          <a:ln w="9525">
            <a:noFill/>
            <a:miter lim="800000"/>
            <a:headEnd/>
            <a:tailEnd/>
          </a:ln>
          <a:effectLst/>
        </p:spPr>
        <p:txBody>
          <a:bodyPr wrap="none">
            <a:spAutoFit/>
          </a:bodyPr>
          <a:lstStyle/>
          <a:p>
            <a:r>
              <a:rPr lang="en-US" sz="3600" b="1" i="1">
                <a:effectLst>
                  <a:outerShdw blurRad="38100" dist="38100" dir="2700000" algn="tl">
                    <a:srgbClr val="000000"/>
                  </a:outerShdw>
                </a:effectLst>
                <a:latin typeface="Tahoma" pitchFamily="34" charset="0"/>
              </a:rPr>
              <a:t>Ultimately Lose Them To The World!</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1995">
                                            <p:txEl>
                                              <p:pRg st="0" end="0"/>
                                            </p:txEl>
                                          </p:spTgt>
                                        </p:tgtEl>
                                        <p:attrNameLst>
                                          <p:attrName>style.visibility</p:attrName>
                                        </p:attrNameLst>
                                      </p:cBhvr>
                                      <p:to>
                                        <p:strVal val="visible"/>
                                      </p:to>
                                    </p:set>
                                    <p:anim calcmode="lin" valueType="num">
                                      <p:cBhvr>
                                        <p:cTn id="7" dur="500" fill="hold"/>
                                        <p:tgtEl>
                                          <p:spTgt spid="41995">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41995">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41995">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41995">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4199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1995">
                                            <p:txEl>
                                              <p:pRg st="1" end="1"/>
                                            </p:txEl>
                                          </p:spTgt>
                                        </p:tgtEl>
                                        <p:attrNameLst>
                                          <p:attrName>style.visibility</p:attrName>
                                        </p:attrNameLst>
                                      </p:cBhvr>
                                      <p:to>
                                        <p:strVal val="visible"/>
                                      </p:to>
                                    </p:set>
                                    <p:anim calcmode="lin" valueType="num">
                                      <p:cBhvr>
                                        <p:cTn id="16" dur="500" fill="hold"/>
                                        <p:tgtEl>
                                          <p:spTgt spid="41995">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41995">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41995">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41995">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4199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1995">
                                            <p:txEl>
                                              <p:pRg st="2" end="2"/>
                                            </p:txEl>
                                          </p:spTgt>
                                        </p:tgtEl>
                                        <p:attrNameLst>
                                          <p:attrName>style.visibility</p:attrName>
                                        </p:attrNameLst>
                                      </p:cBhvr>
                                      <p:to>
                                        <p:strVal val="visible"/>
                                      </p:to>
                                    </p:set>
                                    <p:anim calcmode="lin" valueType="num">
                                      <p:cBhvr>
                                        <p:cTn id="25" dur="500" fill="hold"/>
                                        <p:tgtEl>
                                          <p:spTgt spid="4199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199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199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199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199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1995">
                                            <p:txEl>
                                              <p:pRg st="3" end="3"/>
                                            </p:txEl>
                                          </p:spTgt>
                                        </p:tgtEl>
                                        <p:attrNameLst>
                                          <p:attrName>style.visibility</p:attrName>
                                        </p:attrNameLst>
                                      </p:cBhvr>
                                      <p:to>
                                        <p:strVal val="visible"/>
                                      </p:to>
                                    </p:set>
                                    <p:anim calcmode="lin" valueType="num">
                                      <p:cBhvr>
                                        <p:cTn id="34" dur="500" fill="hold"/>
                                        <p:tgtEl>
                                          <p:spTgt spid="41995">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41995">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41995">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41995">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41995">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1995">
                                            <p:txEl>
                                              <p:pRg st="4" end="4"/>
                                            </p:txEl>
                                          </p:spTgt>
                                        </p:tgtEl>
                                        <p:attrNameLst>
                                          <p:attrName>style.visibility</p:attrName>
                                        </p:attrNameLst>
                                      </p:cBhvr>
                                      <p:to>
                                        <p:strVal val="visible"/>
                                      </p:to>
                                    </p:set>
                                    <p:anim calcmode="lin" valueType="num">
                                      <p:cBhvr>
                                        <p:cTn id="43" dur="500" fill="hold"/>
                                        <p:tgtEl>
                                          <p:spTgt spid="41995">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41995">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41995">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41995">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41995">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41996"/>
                                        </p:tgtEl>
                                        <p:attrNameLst>
                                          <p:attrName>style.visibility</p:attrName>
                                        </p:attrNameLst>
                                      </p:cBhvr>
                                      <p:to>
                                        <p:strVal val="visible"/>
                                      </p:to>
                                    </p:set>
                                    <p:animEffect transition="in" filter="wedge">
                                      <p:cBhvr>
                                        <p:cTn id="52" dur="2000"/>
                                        <p:tgtEl>
                                          <p:spTgt spid="41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5" grpId="0" build="p"/>
      <p:bldP spid="4199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j0284941"/>
          <p:cNvPicPr>
            <a:picLocks noChangeAspect="1" noChangeArrowheads="1"/>
          </p:cNvPicPr>
          <p:nvPr/>
        </p:nvPicPr>
        <p:blipFill>
          <a:blip r:embed="rId3" cstate="print">
            <a:lum bright="70000" contrast="-70000"/>
          </a:blip>
          <a:srcRect/>
          <a:stretch>
            <a:fillRect/>
          </a:stretch>
        </p:blipFill>
        <p:spPr bwMode="auto">
          <a:xfrm>
            <a:off x="2971800" y="1277938"/>
            <a:ext cx="3352800" cy="2217737"/>
          </a:xfrm>
          <a:prstGeom prst="rect">
            <a:avLst/>
          </a:prstGeom>
          <a:noFill/>
        </p:spPr>
      </p:pic>
      <p:pic>
        <p:nvPicPr>
          <p:cNvPr id="43011" name="Picture 3" descr="uwdd1pbp[1]"/>
          <p:cNvPicPr>
            <a:picLocks noChangeAspect="1" noChangeArrowheads="1"/>
          </p:cNvPicPr>
          <p:nvPr/>
        </p:nvPicPr>
        <p:blipFill>
          <a:blip r:embed="rId4" cstate="print">
            <a:lum bright="70000" contrast="-70000"/>
          </a:blip>
          <a:srcRect/>
          <a:stretch>
            <a:fillRect/>
          </a:stretch>
        </p:blipFill>
        <p:spPr bwMode="auto">
          <a:xfrm>
            <a:off x="6324600" y="1295400"/>
            <a:ext cx="2938463" cy="4419600"/>
          </a:xfrm>
          <a:prstGeom prst="rect">
            <a:avLst/>
          </a:prstGeom>
          <a:noFill/>
        </p:spPr>
      </p:pic>
      <p:pic>
        <p:nvPicPr>
          <p:cNvPr id="43012" name="Picture 4" descr="3avgagud[1]"/>
          <p:cNvPicPr>
            <a:picLocks noChangeAspect="1" noChangeArrowheads="1"/>
          </p:cNvPicPr>
          <p:nvPr/>
        </p:nvPicPr>
        <p:blipFill>
          <a:blip r:embed="rId5" cstate="print">
            <a:lum bright="70000" contrast="-70000"/>
          </a:blip>
          <a:srcRect/>
          <a:stretch>
            <a:fillRect/>
          </a:stretch>
        </p:blipFill>
        <p:spPr bwMode="auto">
          <a:xfrm>
            <a:off x="-76200" y="1295400"/>
            <a:ext cx="3048000" cy="4419600"/>
          </a:xfrm>
          <a:prstGeom prst="rect">
            <a:avLst/>
          </a:prstGeom>
          <a:noFill/>
        </p:spPr>
      </p:pic>
      <p:pic>
        <p:nvPicPr>
          <p:cNvPr id="43013" name="Picture 5" descr="tcv2avr_[1]"/>
          <p:cNvPicPr>
            <a:picLocks noChangeAspect="1" noChangeArrowheads="1"/>
          </p:cNvPicPr>
          <p:nvPr/>
        </p:nvPicPr>
        <p:blipFill>
          <a:blip r:embed="rId6" cstate="print">
            <a:lum bright="70000" contrast="-70000"/>
          </a:blip>
          <a:srcRect/>
          <a:stretch>
            <a:fillRect/>
          </a:stretch>
        </p:blipFill>
        <p:spPr bwMode="auto">
          <a:xfrm>
            <a:off x="2971800" y="3505200"/>
            <a:ext cx="3352800" cy="2170113"/>
          </a:xfrm>
          <a:prstGeom prst="rect">
            <a:avLst/>
          </a:prstGeom>
          <a:noFill/>
        </p:spPr>
      </p:pic>
      <p:sp>
        <p:nvSpPr>
          <p:cNvPr id="43014" name="Rectangle 6"/>
          <p:cNvSpPr>
            <a:spLocks noChangeArrowheads="1"/>
          </p:cNvSpPr>
          <p:nvPr/>
        </p:nvSpPr>
        <p:spPr bwMode="auto">
          <a:xfrm>
            <a:off x="-76200" y="1219200"/>
            <a:ext cx="9144000" cy="76200"/>
          </a:xfrm>
          <a:prstGeom prst="rect">
            <a:avLst/>
          </a:prstGeom>
          <a:solidFill>
            <a:schemeClr val="bg2"/>
          </a:solidFill>
          <a:ln w="9525">
            <a:solidFill>
              <a:schemeClr val="bg2"/>
            </a:solidFill>
            <a:miter lim="800000"/>
            <a:headEnd/>
            <a:tailEnd/>
          </a:ln>
          <a:effectLst/>
        </p:spPr>
        <p:txBody>
          <a:bodyPr wrap="none" anchor="ctr"/>
          <a:lstStyle/>
          <a:p>
            <a:endParaRPr lang="en-US"/>
          </a:p>
        </p:txBody>
      </p:sp>
      <p:sp>
        <p:nvSpPr>
          <p:cNvPr id="43015" name="Rectangle 7"/>
          <p:cNvSpPr>
            <a:spLocks noChangeArrowheads="1"/>
          </p:cNvSpPr>
          <p:nvPr/>
        </p:nvSpPr>
        <p:spPr bwMode="auto">
          <a:xfrm>
            <a:off x="0" y="5638800"/>
            <a:ext cx="9144000" cy="76200"/>
          </a:xfrm>
          <a:prstGeom prst="rect">
            <a:avLst/>
          </a:prstGeom>
          <a:solidFill>
            <a:schemeClr val="bg2"/>
          </a:solidFill>
          <a:ln w="9525">
            <a:solidFill>
              <a:schemeClr val="bg2"/>
            </a:solidFill>
            <a:miter lim="800000"/>
            <a:headEnd/>
            <a:tailEnd/>
          </a:ln>
          <a:effectLst/>
        </p:spPr>
        <p:txBody>
          <a:bodyPr wrap="none" anchor="ctr"/>
          <a:lstStyle/>
          <a:p>
            <a:endParaRPr lang="en-US"/>
          </a:p>
        </p:txBody>
      </p:sp>
      <p:sp>
        <p:nvSpPr>
          <p:cNvPr id="43016" name="Text Box 8"/>
          <p:cNvSpPr txBox="1">
            <a:spLocks noChangeArrowheads="1"/>
          </p:cNvSpPr>
          <p:nvPr/>
        </p:nvSpPr>
        <p:spPr bwMode="auto">
          <a:xfrm>
            <a:off x="2619375" y="228600"/>
            <a:ext cx="4010025" cy="762000"/>
          </a:xfrm>
          <a:prstGeom prst="rect">
            <a:avLst/>
          </a:prstGeom>
          <a:noFill/>
          <a:ln w="9525">
            <a:noFill/>
            <a:miter lim="800000"/>
            <a:headEnd/>
            <a:tailEnd/>
          </a:ln>
          <a:effectLst/>
        </p:spPr>
        <p:txBody>
          <a:bodyPr wrap="none">
            <a:spAutoFit/>
          </a:bodyPr>
          <a:lstStyle/>
          <a:p>
            <a:r>
              <a:rPr lang="en-US" sz="4400" b="1" dirty="0">
                <a:solidFill>
                  <a:srgbClr val="FFC000"/>
                </a:solidFill>
                <a:effectLst>
                  <a:outerShdw blurRad="38100" dist="38100" dir="2700000" algn="tl">
                    <a:srgbClr val="000000"/>
                  </a:outerShdw>
                </a:effectLst>
                <a:latin typeface="Comic Sans MS" pitchFamily="66" charset="0"/>
              </a:rPr>
              <a:t>Proverbs 22:6</a:t>
            </a:r>
          </a:p>
        </p:txBody>
      </p:sp>
      <p:sp>
        <p:nvSpPr>
          <p:cNvPr id="43019" name="Text Box 11"/>
          <p:cNvSpPr txBox="1">
            <a:spLocks noChangeArrowheads="1"/>
          </p:cNvSpPr>
          <p:nvPr/>
        </p:nvSpPr>
        <p:spPr bwMode="auto">
          <a:xfrm>
            <a:off x="609600" y="2438400"/>
            <a:ext cx="8077200" cy="1076325"/>
          </a:xfrm>
          <a:prstGeom prst="rect">
            <a:avLst/>
          </a:prstGeom>
          <a:solidFill>
            <a:schemeClr val="tx1"/>
          </a:solidFill>
          <a:ln w="9525">
            <a:solidFill>
              <a:schemeClr val="bg2"/>
            </a:solidFill>
            <a:miter lim="800000"/>
            <a:headEnd/>
            <a:tailEnd/>
          </a:ln>
          <a:effectLst/>
        </p:spPr>
        <p:txBody>
          <a:bodyPr>
            <a:spAutoFit/>
          </a:bodyPr>
          <a:lstStyle/>
          <a:p>
            <a:pPr algn="ctr"/>
            <a:r>
              <a:rPr lang="en-US" sz="3200" b="1">
                <a:solidFill>
                  <a:schemeClr val="bg2"/>
                </a:solidFill>
                <a:latin typeface="Times New Roman" pitchFamily="18" charset="0"/>
              </a:rPr>
              <a:t>Train up a child in the way he should go, And when he is old he will not depart from it. </a:t>
            </a:r>
          </a:p>
        </p:txBody>
      </p:sp>
      <p:sp>
        <p:nvSpPr>
          <p:cNvPr id="43020" name="Text Box 12"/>
          <p:cNvSpPr txBox="1">
            <a:spLocks noChangeArrowheads="1"/>
          </p:cNvSpPr>
          <p:nvPr/>
        </p:nvSpPr>
        <p:spPr bwMode="auto">
          <a:xfrm>
            <a:off x="609600" y="3657600"/>
            <a:ext cx="5270995" cy="1754326"/>
          </a:xfrm>
          <a:prstGeom prst="rect">
            <a:avLst/>
          </a:prstGeom>
          <a:noFill/>
          <a:ln w="9525">
            <a:noFill/>
            <a:miter lim="800000"/>
            <a:headEnd/>
            <a:tailEnd/>
          </a:ln>
          <a:effectLst/>
        </p:spPr>
        <p:txBody>
          <a:bodyPr wrap="none">
            <a:spAutoFit/>
          </a:bodyPr>
          <a:lstStyle/>
          <a:p>
            <a:pPr>
              <a:buFontTx/>
              <a:buChar char="•"/>
            </a:pPr>
            <a:r>
              <a:rPr lang="en-US" sz="3600" i="1" dirty="0">
                <a:solidFill>
                  <a:srgbClr val="3333CC"/>
                </a:solidFill>
              </a:rPr>
              <a:t> A General Principle</a:t>
            </a:r>
          </a:p>
          <a:p>
            <a:pPr>
              <a:buFontTx/>
              <a:buChar char="•"/>
            </a:pPr>
            <a:r>
              <a:rPr lang="en-US" sz="3600" i="1" dirty="0">
                <a:solidFill>
                  <a:srgbClr val="3333CC"/>
                </a:solidFill>
              </a:rPr>
              <a:t> </a:t>
            </a:r>
            <a:r>
              <a:rPr lang="en-US" sz="3600" i="1" dirty="0" smtClean="0">
                <a:solidFill>
                  <a:srgbClr val="3333CC"/>
                </a:solidFill>
              </a:rPr>
              <a:t>One right way</a:t>
            </a:r>
          </a:p>
          <a:p>
            <a:pPr>
              <a:buFontTx/>
              <a:buChar char="•"/>
            </a:pPr>
            <a:r>
              <a:rPr lang="en-US" sz="3600" i="1" dirty="0" smtClean="0">
                <a:solidFill>
                  <a:srgbClr val="3333CC"/>
                </a:solidFill>
              </a:rPr>
              <a:t>Many ways of d</a:t>
            </a:r>
            <a:r>
              <a:rPr lang="en-US" sz="3600" i="1" dirty="0" smtClean="0">
                <a:solidFill>
                  <a:srgbClr val="3333CC"/>
                </a:solidFill>
              </a:rPr>
              <a:t>eparture</a:t>
            </a:r>
            <a:endParaRPr lang="en-US" sz="3600" i="1" dirty="0">
              <a:solidFill>
                <a:srgbClr val="3333CC"/>
              </a:solidFill>
            </a:endParaRPr>
          </a:p>
        </p:txBody>
      </p:sp>
      <p:sp>
        <p:nvSpPr>
          <p:cNvPr id="2" name="TextBox 1"/>
          <p:cNvSpPr txBox="1"/>
          <p:nvPr/>
        </p:nvSpPr>
        <p:spPr>
          <a:xfrm>
            <a:off x="457200" y="5657671"/>
            <a:ext cx="8610600" cy="1200329"/>
          </a:xfrm>
          <a:prstGeom prst="rect">
            <a:avLst/>
          </a:prstGeom>
          <a:noFill/>
        </p:spPr>
        <p:txBody>
          <a:bodyPr wrap="square" rtlCol="0">
            <a:spAutoFit/>
          </a:bodyPr>
          <a:lstStyle/>
          <a:p>
            <a:r>
              <a:rPr lang="en-US" sz="2400" b="1" dirty="0" smtClean="0"/>
              <a:t>“and </a:t>
            </a:r>
            <a:r>
              <a:rPr lang="en-US" sz="2400" b="1" dirty="0"/>
              <a:t>that from childhood you have known the Holy Scriptures, which are able to make you wise for salvation through faith which is in Christ </a:t>
            </a:r>
            <a:r>
              <a:rPr lang="en-US" sz="2400" b="1" dirty="0" smtClean="0"/>
              <a:t>Jesus” (2 Tim. 3:15)</a:t>
            </a:r>
            <a:endParaRPr lang="en-US" sz="2400" b="1"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3020">
                                            <p:txEl>
                                              <p:pRg st="0" end="0"/>
                                            </p:txEl>
                                          </p:spTgt>
                                        </p:tgtEl>
                                        <p:attrNameLst>
                                          <p:attrName>style.visibility</p:attrName>
                                        </p:attrNameLst>
                                      </p:cBhvr>
                                      <p:to>
                                        <p:strVal val="visible"/>
                                      </p:to>
                                    </p:set>
                                    <p:anim calcmode="lin" valueType="num">
                                      <p:cBhvr>
                                        <p:cTn id="7" dur="1000" fill="hold"/>
                                        <p:tgtEl>
                                          <p:spTgt spid="4302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3020">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302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02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3020">
                                            <p:txEl>
                                              <p:pRg st="1" end="1"/>
                                            </p:txEl>
                                          </p:spTgt>
                                        </p:tgtEl>
                                        <p:attrNameLst>
                                          <p:attrName>style.visibility</p:attrName>
                                        </p:attrNameLst>
                                      </p:cBhvr>
                                      <p:to>
                                        <p:strVal val="visible"/>
                                      </p:to>
                                    </p:set>
                                    <p:anim calcmode="lin" valueType="num">
                                      <p:cBhvr>
                                        <p:cTn id="15" dur="1000" fill="hold"/>
                                        <p:tgtEl>
                                          <p:spTgt spid="43020">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3020">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302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3020">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43020">
                                            <p:txEl>
                                              <p:pRg st="2" end="2"/>
                                            </p:txEl>
                                          </p:spTgt>
                                        </p:tgtEl>
                                        <p:attrNameLst>
                                          <p:attrName>style.visibility</p:attrName>
                                        </p:attrNameLst>
                                      </p:cBhvr>
                                      <p:to>
                                        <p:strVal val="visible"/>
                                      </p:to>
                                    </p:set>
                                    <p:anim calcmode="lin" valueType="num">
                                      <p:cBhvr>
                                        <p:cTn id="28" dur="1000" fill="hold"/>
                                        <p:tgtEl>
                                          <p:spTgt spid="43020">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43020">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43020">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43020">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0" grpId="0" uiExpand="1"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j0284941"/>
          <p:cNvPicPr>
            <a:picLocks noChangeAspect="1" noChangeArrowheads="1"/>
          </p:cNvPicPr>
          <p:nvPr/>
        </p:nvPicPr>
        <p:blipFill>
          <a:blip r:embed="rId3" cstate="print">
            <a:lum bright="70000" contrast="-70000"/>
          </a:blip>
          <a:srcRect/>
          <a:stretch>
            <a:fillRect/>
          </a:stretch>
        </p:blipFill>
        <p:spPr bwMode="auto">
          <a:xfrm>
            <a:off x="2971800" y="1277938"/>
            <a:ext cx="3352800" cy="2217737"/>
          </a:xfrm>
          <a:prstGeom prst="rect">
            <a:avLst/>
          </a:prstGeom>
          <a:noFill/>
        </p:spPr>
      </p:pic>
      <p:pic>
        <p:nvPicPr>
          <p:cNvPr id="43011" name="Picture 3" descr="uwdd1pbp[1]"/>
          <p:cNvPicPr>
            <a:picLocks noChangeAspect="1" noChangeArrowheads="1"/>
          </p:cNvPicPr>
          <p:nvPr/>
        </p:nvPicPr>
        <p:blipFill>
          <a:blip r:embed="rId4" cstate="print">
            <a:lum bright="70000" contrast="-70000"/>
          </a:blip>
          <a:srcRect/>
          <a:stretch>
            <a:fillRect/>
          </a:stretch>
        </p:blipFill>
        <p:spPr bwMode="auto">
          <a:xfrm>
            <a:off x="6324600" y="1295400"/>
            <a:ext cx="2938463" cy="4419600"/>
          </a:xfrm>
          <a:prstGeom prst="rect">
            <a:avLst/>
          </a:prstGeom>
          <a:noFill/>
        </p:spPr>
      </p:pic>
      <p:pic>
        <p:nvPicPr>
          <p:cNvPr id="43012" name="Picture 4" descr="3avgagud[1]"/>
          <p:cNvPicPr>
            <a:picLocks noChangeAspect="1" noChangeArrowheads="1"/>
          </p:cNvPicPr>
          <p:nvPr/>
        </p:nvPicPr>
        <p:blipFill>
          <a:blip r:embed="rId5" cstate="print">
            <a:lum bright="70000" contrast="-70000"/>
          </a:blip>
          <a:srcRect/>
          <a:stretch>
            <a:fillRect/>
          </a:stretch>
        </p:blipFill>
        <p:spPr bwMode="auto">
          <a:xfrm>
            <a:off x="-76200" y="1295400"/>
            <a:ext cx="3048000" cy="4419600"/>
          </a:xfrm>
          <a:prstGeom prst="rect">
            <a:avLst/>
          </a:prstGeom>
          <a:noFill/>
        </p:spPr>
      </p:pic>
      <p:pic>
        <p:nvPicPr>
          <p:cNvPr id="43013" name="Picture 5" descr="tcv2avr_[1]"/>
          <p:cNvPicPr>
            <a:picLocks noChangeAspect="1" noChangeArrowheads="1"/>
          </p:cNvPicPr>
          <p:nvPr/>
        </p:nvPicPr>
        <p:blipFill>
          <a:blip r:embed="rId6" cstate="print">
            <a:lum bright="70000" contrast="-70000"/>
          </a:blip>
          <a:srcRect/>
          <a:stretch>
            <a:fillRect/>
          </a:stretch>
        </p:blipFill>
        <p:spPr bwMode="auto">
          <a:xfrm>
            <a:off x="2971800" y="3505200"/>
            <a:ext cx="3352800" cy="2170113"/>
          </a:xfrm>
          <a:prstGeom prst="rect">
            <a:avLst/>
          </a:prstGeom>
          <a:noFill/>
        </p:spPr>
      </p:pic>
      <p:sp>
        <p:nvSpPr>
          <p:cNvPr id="43014" name="Rectangle 6"/>
          <p:cNvSpPr>
            <a:spLocks noChangeArrowheads="1"/>
          </p:cNvSpPr>
          <p:nvPr/>
        </p:nvSpPr>
        <p:spPr bwMode="auto">
          <a:xfrm>
            <a:off x="-76200" y="1219200"/>
            <a:ext cx="9144000" cy="76200"/>
          </a:xfrm>
          <a:prstGeom prst="rect">
            <a:avLst/>
          </a:prstGeom>
          <a:solidFill>
            <a:schemeClr val="bg2"/>
          </a:solidFill>
          <a:ln w="9525">
            <a:solidFill>
              <a:schemeClr val="bg2"/>
            </a:solidFill>
            <a:miter lim="800000"/>
            <a:headEnd/>
            <a:tailEnd/>
          </a:ln>
          <a:effectLst/>
        </p:spPr>
        <p:txBody>
          <a:bodyPr wrap="none" anchor="ctr"/>
          <a:lstStyle/>
          <a:p>
            <a:endParaRPr lang="en-US"/>
          </a:p>
        </p:txBody>
      </p:sp>
      <p:sp>
        <p:nvSpPr>
          <p:cNvPr id="43015" name="Rectangle 7"/>
          <p:cNvSpPr>
            <a:spLocks noChangeArrowheads="1"/>
          </p:cNvSpPr>
          <p:nvPr/>
        </p:nvSpPr>
        <p:spPr bwMode="auto">
          <a:xfrm>
            <a:off x="0" y="5638800"/>
            <a:ext cx="9144000" cy="76200"/>
          </a:xfrm>
          <a:prstGeom prst="rect">
            <a:avLst/>
          </a:prstGeom>
          <a:solidFill>
            <a:schemeClr val="bg2"/>
          </a:solidFill>
          <a:ln w="9525">
            <a:solidFill>
              <a:schemeClr val="bg2"/>
            </a:solidFill>
            <a:miter lim="800000"/>
            <a:headEnd/>
            <a:tailEnd/>
          </a:ln>
          <a:effectLst/>
        </p:spPr>
        <p:txBody>
          <a:bodyPr wrap="none" anchor="ctr"/>
          <a:lstStyle/>
          <a:p>
            <a:endParaRPr lang="en-US"/>
          </a:p>
        </p:txBody>
      </p:sp>
      <p:sp>
        <p:nvSpPr>
          <p:cNvPr id="43016" name="Text Box 8"/>
          <p:cNvSpPr txBox="1">
            <a:spLocks noChangeArrowheads="1"/>
          </p:cNvSpPr>
          <p:nvPr/>
        </p:nvSpPr>
        <p:spPr bwMode="auto">
          <a:xfrm>
            <a:off x="2619375" y="228600"/>
            <a:ext cx="4010025" cy="762000"/>
          </a:xfrm>
          <a:prstGeom prst="rect">
            <a:avLst/>
          </a:prstGeom>
          <a:noFill/>
          <a:ln w="9525">
            <a:noFill/>
            <a:miter lim="800000"/>
            <a:headEnd/>
            <a:tailEnd/>
          </a:ln>
          <a:effectLst/>
        </p:spPr>
        <p:txBody>
          <a:bodyPr wrap="none">
            <a:spAutoFit/>
          </a:bodyPr>
          <a:lstStyle/>
          <a:p>
            <a:r>
              <a:rPr lang="en-US" sz="4400" b="1" dirty="0">
                <a:solidFill>
                  <a:srgbClr val="FFC000"/>
                </a:solidFill>
                <a:effectLst>
                  <a:outerShdw blurRad="38100" dist="38100" dir="2700000" algn="tl">
                    <a:srgbClr val="000000"/>
                  </a:outerShdw>
                </a:effectLst>
                <a:latin typeface="Comic Sans MS" pitchFamily="66" charset="0"/>
              </a:rPr>
              <a:t>Proverbs 22:6</a:t>
            </a:r>
          </a:p>
        </p:txBody>
      </p:sp>
      <p:sp>
        <p:nvSpPr>
          <p:cNvPr id="43019" name="Text Box 11"/>
          <p:cNvSpPr txBox="1">
            <a:spLocks noChangeArrowheads="1"/>
          </p:cNvSpPr>
          <p:nvPr/>
        </p:nvSpPr>
        <p:spPr bwMode="auto">
          <a:xfrm>
            <a:off x="609600" y="2438400"/>
            <a:ext cx="8077200" cy="1076325"/>
          </a:xfrm>
          <a:prstGeom prst="rect">
            <a:avLst/>
          </a:prstGeom>
          <a:solidFill>
            <a:schemeClr val="tx1"/>
          </a:solidFill>
          <a:ln w="9525">
            <a:solidFill>
              <a:schemeClr val="bg2"/>
            </a:solidFill>
            <a:miter lim="800000"/>
            <a:headEnd/>
            <a:tailEnd/>
          </a:ln>
          <a:effectLst/>
        </p:spPr>
        <p:txBody>
          <a:bodyPr>
            <a:spAutoFit/>
          </a:bodyPr>
          <a:lstStyle/>
          <a:p>
            <a:pPr algn="ctr"/>
            <a:r>
              <a:rPr lang="en-US" sz="3200" b="1">
                <a:solidFill>
                  <a:schemeClr val="bg2"/>
                </a:solidFill>
                <a:latin typeface="Times New Roman" pitchFamily="18" charset="0"/>
              </a:rPr>
              <a:t>Train up a child in the way he should go, And when he is old he will not depart from it. </a:t>
            </a:r>
          </a:p>
        </p:txBody>
      </p:sp>
      <p:sp>
        <p:nvSpPr>
          <p:cNvPr id="43020" name="Text Box 12"/>
          <p:cNvSpPr txBox="1">
            <a:spLocks noChangeArrowheads="1"/>
          </p:cNvSpPr>
          <p:nvPr/>
        </p:nvSpPr>
        <p:spPr bwMode="auto">
          <a:xfrm>
            <a:off x="304800" y="3657600"/>
            <a:ext cx="4191000" cy="1538883"/>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3200" b="1" i="1" dirty="0" smtClean="0">
                <a:solidFill>
                  <a:srgbClr val="3333CC"/>
                </a:solidFill>
              </a:rPr>
              <a:t>Correctly Trained</a:t>
            </a:r>
          </a:p>
          <a:p>
            <a:pPr algn="ctr"/>
            <a:r>
              <a:rPr lang="en-US" sz="3200" i="1" dirty="0" smtClean="0">
                <a:solidFill>
                  <a:srgbClr val="3333CC"/>
                </a:solidFill>
              </a:rPr>
              <a:t>Jehoshaphat</a:t>
            </a:r>
            <a:r>
              <a:rPr lang="en-US" sz="3000" i="1" dirty="0" smtClean="0">
                <a:solidFill>
                  <a:srgbClr val="3333CC"/>
                </a:solidFill>
              </a:rPr>
              <a:t/>
            </a:r>
            <a:br>
              <a:rPr lang="en-US" sz="3000" i="1" dirty="0" smtClean="0">
                <a:solidFill>
                  <a:srgbClr val="3333CC"/>
                </a:solidFill>
              </a:rPr>
            </a:br>
            <a:r>
              <a:rPr lang="en-US" sz="3000" i="1" dirty="0" smtClean="0">
                <a:solidFill>
                  <a:srgbClr val="3333CC"/>
                </a:solidFill>
              </a:rPr>
              <a:t>(2 Chron. 17:3; 20:32)</a:t>
            </a:r>
            <a:endParaRPr lang="en-US" sz="3000" i="1" dirty="0">
              <a:solidFill>
                <a:srgbClr val="3333CC"/>
              </a:solidFill>
            </a:endParaRPr>
          </a:p>
        </p:txBody>
      </p:sp>
      <p:sp>
        <p:nvSpPr>
          <p:cNvPr id="11" name="Text Box 12"/>
          <p:cNvSpPr txBox="1">
            <a:spLocks noChangeArrowheads="1"/>
          </p:cNvSpPr>
          <p:nvPr/>
        </p:nvSpPr>
        <p:spPr bwMode="auto">
          <a:xfrm>
            <a:off x="4648200" y="3657600"/>
            <a:ext cx="4191000" cy="150810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en-US" sz="3200" b="1" i="1" dirty="0" smtClean="0">
                <a:solidFill>
                  <a:srgbClr val="FF0000"/>
                </a:solidFill>
              </a:rPr>
              <a:t>Incorrectly Trained</a:t>
            </a:r>
          </a:p>
          <a:p>
            <a:pPr algn="ctr"/>
            <a:r>
              <a:rPr lang="en-US" sz="3000" i="1" dirty="0" err="1" smtClean="0">
                <a:solidFill>
                  <a:srgbClr val="FF0000"/>
                </a:solidFill>
              </a:rPr>
              <a:t>Ahaziah</a:t>
            </a:r>
            <a:r>
              <a:rPr lang="en-US" sz="3000" i="1" dirty="0" smtClean="0">
                <a:solidFill>
                  <a:srgbClr val="FF0000"/>
                </a:solidFill>
              </a:rPr>
              <a:t/>
            </a:r>
            <a:br>
              <a:rPr lang="en-US" sz="3000" i="1" dirty="0" smtClean="0">
                <a:solidFill>
                  <a:srgbClr val="FF0000"/>
                </a:solidFill>
              </a:rPr>
            </a:br>
            <a:r>
              <a:rPr lang="en-US" sz="3000" i="1" dirty="0" smtClean="0">
                <a:solidFill>
                  <a:srgbClr val="FF0000"/>
                </a:solidFill>
              </a:rPr>
              <a:t>(2 Chron. 22:2, 3)</a:t>
            </a:r>
          </a:p>
        </p:txBody>
      </p:sp>
    </p:spTree>
    <p:extLst>
      <p:ext uri="{BB962C8B-B14F-4D97-AF65-F5344CB8AC3E}">
        <p14:creationId xmlns:p14="http://schemas.microsoft.com/office/powerpoint/2010/main" val="41858599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3020">
                                            <p:bg/>
                                          </p:spTgt>
                                        </p:tgtEl>
                                        <p:attrNameLst>
                                          <p:attrName>style.visibility</p:attrName>
                                        </p:attrNameLst>
                                      </p:cBhvr>
                                      <p:to>
                                        <p:strVal val="visible"/>
                                      </p:to>
                                    </p:set>
                                    <p:anim calcmode="lin" valueType="num">
                                      <p:cBhvr>
                                        <p:cTn id="7" dur="1000" fill="hold"/>
                                        <p:tgtEl>
                                          <p:spTgt spid="43020">
                                            <p:bg/>
                                          </p:spTgt>
                                        </p:tgtEl>
                                        <p:attrNameLst>
                                          <p:attrName>ppt_w</p:attrName>
                                        </p:attrNameLst>
                                      </p:cBhvr>
                                      <p:tavLst>
                                        <p:tav tm="0">
                                          <p:val>
                                            <p:fltVal val="0"/>
                                          </p:val>
                                        </p:tav>
                                        <p:tav tm="100000">
                                          <p:val>
                                            <p:strVal val="#ppt_w"/>
                                          </p:val>
                                        </p:tav>
                                      </p:tavLst>
                                    </p:anim>
                                    <p:anim calcmode="lin" valueType="num">
                                      <p:cBhvr>
                                        <p:cTn id="8" dur="1000" fill="hold"/>
                                        <p:tgtEl>
                                          <p:spTgt spid="43020">
                                            <p:bg/>
                                          </p:spTgt>
                                        </p:tgtEl>
                                        <p:attrNameLst>
                                          <p:attrName>ppt_h</p:attrName>
                                        </p:attrNameLst>
                                      </p:cBhvr>
                                      <p:tavLst>
                                        <p:tav tm="0">
                                          <p:val>
                                            <p:fltVal val="0"/>
                                          </p:val>
                                        </p:tav>
                                        <p:tav tm="100000">
                                          <p:val>
                                            <p:strVal val="#ppt_h"/>
                                          </p:val>
                                        </p:tav>
                                      </p:tavLst>
                                    </p:anim>
                                    <p:anim calcmode="lin" valueType="num">
                                      <p:cBhvr>
                                        <p:cTn id="9" dur="1000" fill="hold"/>
                                        <p:tgtEl>
                                          <p:spTgt spid="43020">
                                            <p:bg/>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020">
                                            <p:bg/>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43020">
                                            <p:txEl>
                                              <p:pRg st="0" end="0"/>
                                            </p:txEl>
                                          </p:spTgt>
                                        </p:tgtEl>
                                        <p:attrNameLst>
                                          <p:attrName>style.visibility</p:attrName>
                                        </p:attrNameLst>
                                      </p:cBhvr>
                                      <p:to>
                                        <p:strVal val="visible"/>
                                      </p:to>
                                    </p:set>
                                    <p:anim calcmode="lin" valueType="num">
                                      <p:cBhvr>
                                        <p:cTn id="13" dur="1000" fill="hold"/>
                                        <p:tgtEl>
                                          <p:spTgt spid="43020">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43020">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4302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302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43020">
                                            <p:txEl>
                                              <p:pRg st="1" end="1"/>
                                            </p:txEl>
                                          </p:spTgt>
                                        </p:tgtEl>
                                        <p:attrNameLst>
                                          <p:attrName>style.visibility</p:attrName>
                                        </p:attrNameLst>
                                      </p:cBhvr>
                                      <p:to>
                                        <p:strVal val="visible"/>
                                      </p:to>
                                    </p:set>
                                    <p:animEffect transition="in" filter="randombar(horizontal)">
                                      <p:cBhvr>
                                        <p:cTn id="21" dur="500"/>
                                        <p:tgtEl>
                                          <p:spTgt spid="43020">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grpId="0" nodeType="clickEffect">
                                  <p:stCondLst>
                                    <p:cond delay="0"/>
                                  </p:stCondLst>
                                  <p:childTnLst>
                                    <p:set>
                                      <p:cBhvr>
                                        <p:cTn id="25" dur="1" fill="hold">
                                          <p:stCondLst>
                                            <p:cond delay="0"/>
                                          </p:stCondLst>
                                        </p:cTn>
                                        <p:tgtEl>
                                          <p:spTgt spid="11">
                                            <p:bg/>
                                          </p:spTgt>
                                        </p:tgtEl>
                                        <p:attrNameLst>
                                          <p:attrName>style.visibility</p:attrName>
                                        </p:attrNameLst>
                                      </p:cBhvr>
                                      <p:to>
                                        <p:strVal val="visible"/>
                                      </p:to>
                                    </p:set>
                                    <p:anim calcmode="lin" valueType="num">
                                      <p:cBhvr>
                                        <p:cTn id="26" dur="1000" fill="hold"/>
                                        <p:tgtEl>
                                          <p:spTgt spid="11">
                                            <p:bg/>
                                          </p:spTgt>
                                        </p:tgtEl>
                                        <p:attrNameLst>
                                          <p:attrName>ppt_w</p:attrName>
                                        </p:attrNameLst>
                                      </p:cBhvr>
                                      <p:tavLst>
                                        <p:tav tm="0">
                                          <p:val>
                                            <p:fltVal val="0"/>
                                          </p:val>
                                        </p:tav>
                                        <p:tav tm="100000">
                                          <p:val>
                                            <p:strVal val="#ppt_w"/>
                                          </p:val>
                                        </p:tav>
                                      </p:tavLst>
                                    </p:anim>
                                    <p:anim calcmode="lin" valueType="num">
                                      <p:cBhvr>
                                        <p:cTn id="27" dur="1000" fill="hold"/>
                                        <p:tgtEl>
                                          <p:spTgt spid="11">
                                            <p:bg/>
                                          </p:spTgt>
                                        </p:tgtEl>
                                        <p:attrNameLst>
                                          <p:attrName>ppt_h</p:attrName>
                                        </p:attrNameLst>
                                      </p:cBhvr>
                                      <p:tavLst>
                                        <p:tav tm="0">
                                          <p:val>
                                            <p:fltVal val="0"/>
                                          </p:val>
                                        </p:tav>
                                        <p:tav tm="100000">
                                          <p:val>
                                            <p:strVal val="#ppt_h"/>
                                          </p:val>
                                        </p:tav>
                                      </p:tavLst>
                                    </p:anim>
                                    <p:anim calcmode="lin" valueType="num">
                                      <p:cBhvr>
                                        <p:cTn id="28" dur="1000" fill="hold"/>
                                        <p:tgtEl>
                                          <p:spTgt spid="11">
                                            <p:bg/>
                                          </p:spTgt>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1">
                                            <p:bg/>
                                          </p:spTgt>
                                        </p:tgtEl>
                                        <p:attrNameLst>
                                          <p:attrName>ppt_y</p:attrName>
                                        </p:attrNameLst>
                                      </p:cBhvr>
                                      <p:tavLst>
                                        <p:tav tm="0" fmla="#ppt_y+(sin(-2*pi*(1-$))*-#ppt_x+cos(-2*pi*(1-$))*(1-#ppt_y))*(1-$)">
                                          <p:val>
                                            <p:fltVal val="0"/>
                                          </p:val>
                                        </p:tav>
                                        <p:tav tm="100000">
                                          <p:val>
                                            <p:fltVal val="1"/>
                                          </p:val>
                                        </p:tav>
                                      </p:tavLst>
                                    </p:anim>
                                  </p:childTnLst>
                                </p:cTn>
                              </p:par>
                              <p:par>
                                <p:cTn id="30" presetID="15" presetClass="entr" presetSubtype="0" fill="hold" grpId="0" nodeType="with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 calcmode="lin" valueType="num">
                                      <p:cBhvr>
                                        <p:cTn id="32"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33"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34" dur="1000" fill="hold"/>
                                        <p:tgtEl>
                                          <p:spTgt spid="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1">
                                            <p:txEl>
                                              <p:pRg st="1" end="1"/>
                                            </p:txEl>
                                          </p:spTgt>
                                        </p:tgtEl>
                                        <p:attrNameLst>
                                          <p:attrName>style.visibility</p:attrName>
                                        </p:attrNameLst>
                                      </p:cBhvr>
                                      <p:to>
                                        <p:strVal val="visible"/>
                                      </p:to>
                                    </p:set>
                                    <p:animEffect transition="in" filter="randombar(horizontal)">
                                      <p:cBhvr>
                                        <p:cTn id="40"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0" grpId="0" uiExpand="1" build="p" animBg="1"/>
      <p:bldP spid="11"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j0284941"/>
          <p:cNvPicPr>
            <a:picLocks noChangeAspect="1" noChangeArrowheads="1"/>
          </p:cNvPicPr>
          <p:nvPr/>
        </p:nvPicPr>
        <p:blipFill>
          <a:blip r:embed="rId2" cstate="print">
            <a:lum bright="70000" contrast="-70000"/>
          </a:blip>
          <a:srcRect/>
          <a:stretch>
            <a:fillRect/>
          </a:stretch>
        </p:blipFill>
        <p:spPr bwMode="auto">
          <a:xfrm>
            <a:off x="2971800" y="1277938"/>
            <a:ext cx="3352800" cy="2217737"/>
          </a:xfrm>
          <a:prstGeom prst="rect">
            <a:avLst/>
          </a:prstGeom>
          <a:noFill/>
        </p:spPr>
      </p:pic>
      <p:pic>
        <p:nvPicPr>
          <p:cNvPr id="44035" name="Picture 3" descr="uwdd1pbp[1]"/>
          <p:cNvPicPr>
            <a:picLocks noChangeAspect="1" noChangeArrowheads="1"/>
          </p:cNvPicPr>
          <p:nvPr/>
        </p:nvPicPr>
        <p:blipFill>
          <a:blip r:embed="rId3" cstate="print">
            <a:lum bright="70000" contrast="-70000"/>
          </a:blip>
          <a:srcRect/>
          <a:stretch>
            <a:fillRect/>
          </a:stretch>
        </p:blipFill>
        <p:spPr bwMode="auto">
          <a:xfrm>
            <a:off x="6324600" y="1295400"/>
            <a:ext cx="2938463" cy="4419600"/>
          </a:xfrm>
          <a:prstGeom prst="rect">
            <a:avLst/>
          </a:prstGeom>
          <a:noFill/>
        </p:spPr>
      </p:pic>
      <p:pic>
        <p:nvPicPr>
          <p:cNvPr id="44036" name="Picture 4" descr="3avgagud[1]"/>
          <p:cNvPicPr>
            <a:picLocks noChangeAspect="1" noChangeArrowheads="1"/>
          </p:cNvPicPr>
          <p:nvPr/>
        </p:nvPicPr>
        <p:blipFill>
          <a:blip r:embed="rId4" cstate="print">
            <a:lum bright="70000" contrast="-70000"/>
          </a:blip>
          <a:srcRect/>
          <a:stretch>
            <a:fillRect/>
          </a:stretch>
        </p:blipFill>
        <p:spPr bwMode="auto">
          <a:xfrm>
            <a:off x="-76200" y="1295400"/>
            <a:ext cx="3048000" cy="4419600"/>
          </a:xfrm>
          <a:prstGeom prst="rect">
            <a:avLst/>
          </a:prstGeom>
          <a:noFill/>
        </p:spPr>
      </p:pic>
      <p:pic>
        <p:nvPicPr>
          <p:cNvPr id="44037" name="Picture 5" descr="tcv2avr_[1]"/>
          <p:cNvPicPr>
            <a:picLocks noChangeAspect="1" noChangeArrowheads="1"/>
          </p:cNvPicPr>
          <p:nvPr/>
        </p:nvPicPr>
        <p:blipFill>
          <a:blip r:embed="rId5" cstate="print">
            <a:lum bright="70000" contrast="-70000"/>
          </a:blip>
          <a:srcRect/>
          <a:stretch>
            <a:fillRect/>
          </a:stretch>
        </p:blipFill>
        <p:spPr bwMode="auto">
          <a:xfrm>
            <a:off x="2971800" y="3505200"/>
            <a:ext cx="3352800" cy="2170113"/>
          </a:xfrm>
          <a:prstGeom prst="rect">
            <a:avLst/>
          </a:prstGeom>
          <a:noFill/>
        </p:spPr>
      </p:pic>
      <p:sp>
        <p:nvSpPr>
          <p:cNvPr id="44038" name="Rectangle 6"/>
          <p:cNvSpPr>
            <a:spLocks noChangeArrowheads="1"/>
          </p:cNvSpPr>
          <p:nvPr/>
        </p:nvSpPr>
        <p:spPr bwMode="auto">
          <a:xfrm>
            <a:off x="-76200" y="1219200"/>
            <a:ext cx="9144000" cy="76200"/>
          </a:xfrm>
          <a:prstGeom prst="rect">
            <a:avLst/>
          </a:prstGeom>
          <a:solidFill>
            <a:schemeClr val="bg2"/>
          </a:solidFill>
          <a:ln w="9525">
            <a:solidFill>
              <a:schemeClr val="bg2"/>
            </a:solidFill>
            <a:miter lim="800000"/>
            <a:headEnd/>
            <a:tailEnd/>
          </a:ln>
          <a:effectLst/>
        </p:spPr>
        <p:txBody>
          <a:bodyPr wrap="none" anchor="ctr"/>
          <a:lstStyle/>
          <a:p>
            <a:endParaRPr lang="en-US"/>
          </a:p>
        </p:txBody>
      </p:sp>
      <p:sp>
        <p:nvSpPr>
          <p:cNvPr id="44039" name="Rectangle 7"/>
          <p:cNvSpPr>
            <a:spLocks noChangeArrowheads="1"/>
          </p:cNvSpPr>
          <p:nvPr/>
        </p:nvSpPr>
        <p:spPr bwMode="auto">
          <a:xfrm>
            <a:off x="0" y="5638800"/>
            <a:ext cx="9144000" cy="76200"/>
          </a:xfrm>
          <a:prstGeom prst="rect">
            <a:avLst/>
          </a:prstGeom>
          <a:solidFill>
            <a:schemeClr val="bg2"/>
          </a:solidFill>
          <a:ln w="9525">
            <a:solidFill>
              <a:schemeClr val="bg2"/>
            </a:solidFill>
            <a:miter lim="800000"/>
            <a:headEnd/>
            <a:tailEnd/>
          </a:ln>
          <a:effectLst/>
        </p:spPr>
        <p:txBody>
          <a:bodyPr wrap="none" anchor="ctr"/>
          <a:lstStyle/>
          <a:p>
            <a:endParaRPr lang="en-US"/>
          </a:p>
        </p:txBody>
      </p:sp>
      <p:sp>
        <p:nvSpPr>
          <p:cNvPr id="44040" name="Text Box 8"/>
          <p:cNvSpPr txBox="1">
            <a:spLocks noChangeArrowheads="1"/>
          </p:cNvSpPr>
          <p:nvPr/>
        </p:nvSpPr>
        <p:spPr bwMode="auto">
          <a:xfrm>
            <a:off x="3697288" y="228600"/>
            <a:ext cx="1712912" cy="762000"/>
          </a:xfrm>
          <a:prstGeom prst="rect">
            <a:avLst/>
          </a:prstGeom>
          <a:noFill/>
          <a:ln w="9525">
            <a:noFill/>
            <a:miter lim="800000"/>
            <a:headEnd/>
            <a:tailEnd/>
          </a:ln>
          <a:effectLst/>
        </p:spPr>
        <p:txBody>
          <a:bodyPr wrap="none">
            <a:spAutoFit/>
          </a:bodyPr>
          <a:lstStyle/>
          <a:p>
            <a:r>
              <a:rPr lang="en-US" sz="4400" b="1">
                <a:solidFill>
                  <a:srgbClr val="FFFF66"/>
                </a:solidFill>
                <a:effectLst>
                  <a:outerShdw blurRad="38100" dist="38100" dir="2700000" algn="tl">
                    <a:srgbClr val="000000"/>
                  </a:outerShdw>
                </a:effectLst>
                <a:latin typeface="Comic Sans MS" pitchFamily="66" charset="0"/>
              </a:rPr>
              <a:t>Why?</a:t>
            </a:r>
          </a:p>
        </p:txBody>
      </p:sp>
      <p:sp>
        <p:nvSpPr>
          <p:cNvPr id="44043" name="Text Box 11"/>
          <p:cNvSpPr txBox="1">
            <a:spLocks noChangeArrowheads="1"/>
          </p:cNvSpPr>
          <p:nvPr/>
        </p:nvSpPr>
        <p:spPr bwMode="auto">
          <a:xfrm>
            <a:off x="1057751" y="1828800"/>
            <a:ext cx="7255512" cy="3139321"/>
          </a:xfrm>
          <a:prstGeom prst="rect">
            <a:avLst/>
          </a:prstGeom>
          <a:noFill/>
          <a:ln w="9525">
            <a:noFill/>
            <a:miter lim="800000"/>
            <a:headEnd/>
            <a:tailEnd/>
          </a:ln>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Knowing why</a:t>
            </a:r>
          </a:p>
          <a:p>
            <a:pPr algn="ctr"/>
            <a: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may help prevent</a:t>
            </a:r>
          </a:p>
          <a:p>
            <a:pPr algn="ctr"/>
            <a:r>
              <a:rPr lang="en-US"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losing more!</a:t>
            </a:r>
          </a:p>
        </p:txBody>
      </p:sp>
      <p:sp>
        <p:nvSpPr>
          <p:cNvPr id="2" name="TextBox 1"/>
          <p:cNvSpPr txBox="1"/>
          <p:nvPr/>
        </p:nvSpPr>
        <p:spPr>
          <a:xfrm>
            <a:off x="685801" y="5943600"/>
            <a:ext cx="7696199" cy="707886"/>
          </a:xfrm>
          <a:prstGeom prst="rect">
            <a:avLst/>
          </a:prstGeom>
          <a:noFill/>
        </p:spPr>
        <p:txBody>
          <a:bodyPr wrap="square" rtlCol="0">
            <a:spAutoFit/>
          </a:bodyPr>
          <a:lstStyle/>
          <a:p>
            <a:pPr algn="ctr"/>
            <a:r>
              <a:rPr lang="en-US" sz="2000" dirty="0" smtClean="0"/>
              <a:t>“A </a:t>
            </a:r>
            <a:r>
              <a:rPr lang="en-US" sz="2000" dirty="0"/>
              <a:t>prudent man foresees evil and hides himself, But the simple pass on and are </a:t>
            </a:r>
            <a:r>
              <a:rPr lang="en-US" sz="2000" dirty="0" smtClean="0"/>
              <a:t>punished” (Prov. 22:3)</a:t>
            </a:r>
            <a:endParaRPr lang="en-US" sz="2000"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4043"/>
                                        </p:tgtEl>
                                        <p:attrNameLst>
                                          <p:attrName>style.visibility</p:attrName>
                                        </p:attrNameLst>
                                      </p:cBhvr>
                                      <p:to>
                                        <p:strVal val="visible"/>
                                      </p:to>
                                    </p:set>
                                    <p:animEffect transition="in" filter="fade">
                                      <p:cBhvr>
                                        <p:cTn id="7" dur="2750"/>
                                        <p:tgtEl>
                                          <p:spTgt spid="44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WordArt 3"/>
          <p:cNvSpPr>
            <a:spLocks noChangeArrowheads="1" noChangeShapeType="1" noTextEdit="1"/>
          </p:cNvSpPr>
          <p:nvPr/>
        </p:nvSpPr>
        <p:spPr bwMode="auto">
          <a:xfrm>
            <a:off x="609600" y="533400"/>
            <a:ext cx="8153400" cy="1176338"/>
          </a:xfrm>
          <a:prstGeom prst="rect">
            <a:avLst/>
          </a:prstGeom>
        </p:spPr>
        <p:txBody>
          <a:bodyPr wrap="none" fromWordArt="1">
            <a:prstTxWarp prst="textPlain">
              <a:avLst>
                <a:gd name="adj" fmla="val 50000"/>
              </a:avLst>
            </a:prstTxWarp>
          </a:bodyPr>
          <a:lstStyle/>
          <a:p>
            <a:pPr algn="ctr"/>
            <a:r>
              <a:rPr lang="en-US" sz="3600" kern="10" dirty="0" smtClean="0">
                <a:ln w="9525">
                  <a:noFill/>
                  <a:round/>
                  <a:headEnd/>
                  <a:tailEnd/>
                </a:ln>
                <a:solidFill>
                  <a:srgbClr val="FFC000"/>
                </a:solidFill>
                <a:effectLst>
                  <a:outerShdw dist="45791" dir="2021404" algn="ctr" rotWithShape="0">
                    <a:srgbClr val="B2B2B2">
                      <a:alpha val="80000"/>
                    </a:srgbClr>
                  </a:outerShdw>
                </a:effectLst>
                <a:latin typeface="Times New Roman"/>
                <a:cs typeface="Times New Roman"/>
              </a:rPr>
              <a:t>Why Do Some Young People Leave Christ?</a:t>
            </a:r>
            <a:endParaRPr lang="en-US" sz="3600" kern="10" dirty="0">
              <a:ln w="9525">
                <a:noFill/>
                <a:round/>
                <a:headEnd/>
                <a:tailEnd/>
              </a:ln>
              <a:solidFill>
                <a:srgbClr val="FFC000"/>
              </a:solidFill>
              <a:effectLst>
                <a:outerShdw dist="45791" dir="2021404" algn="ctr" rotWithShape="0">
                  <a:srgbClr val="B2B2B2">
                    <a:alpha val="80000"/>
                  </a:srgbClr>
                </a:outerShdw>
              </a:effectLst>
              <a:latin typeface="Times New Roman"/>
              <a:cs typeface="Times New Roman"/>
            </a:endParaRPr>
          </a:p>
        </p:txBody>
      </p:sp>
      <p:grpSp>
        <p:nvGrpSpPr>
          <p:cNvPr id="36873" name="Group 9"/>
          <p:cNvGrpSpPr>
            <a:grpSpLocks/>
          </p:cNvGrpSpPr>
          <p:nvPr/>
        </p:nvGrpSpPr>
        <p:grpSpPr bwMode="auto">
          <a:xfrm>
            <a:off x="0" y="2362200"/>
            <a:ext cx="9339263" cy="4495800"/>
            <a:chOff x="0" y="1488"/>
            <a:chExt cx="5883" cy="2832"/>
          </a:xfrm>
        </p:grpSpPr>
        <p:pic>
          <p:nvPicPr>
            <p:cNvPr id="36868" name="Picture 4" descr="j0284941"/>
            <p:cNvPicPr>
              <a:picLocks noChangeAspect="1" noChangeArrowheads="1"/>
            </p:cNvPicPr>
            <p:nvPr/>
          </p:nvPicPr>
          <p:blipFill>
            <a:blip r:embed="rId2" cstate="print">
              <a:lum bright="70000" contrast="-70000"/>
            </a:blip>
            <a:srcRect/>
            <a:stretch>
              <a:fillRect/>
            </a:stretch>
          </p:blipFill>
          <p:spPr bwMode="auto">
            <a:xfrm>
              <a:off x="1920" y="1525"/>
              <a:ext cx="2112" cy="1397"/>
            </a:xfrm>
            <a:prstGeom prst="rect">
              <a:avLst/>
            </a:prstGeom>
            <a:noFill/>
          </p:spPr>
        </p:pic>
        <p:pic>
          <p:nvPicPr>
            <p:cNvPr id="36869" name="Picture 5" descr="uwdd1pbp[1]"/>
            <p:cNvPicPr>
              <a:picLocks noChangeAspect="1" noChangeArrowheads="1"/>
            </p:cNvPicPr>
            <p:nvPr/>
          </p:nvPicPr>
          <p:blipFill>
            <a:blip r:embed="rId3" cstate="print">
              <a:lum bright="70000" contrast="-70000"/>
            </a:blip>
            <a:srcRect/>
            <a:stretch>
              <a:fillRect/>
            </a:stretch>
          </p:blipFill>
          <p:spPr bwMode="auto">
            <a:xfrm>
              <a:off x="4032" y="1536"/>
              <a:ext cx="1851" cy="2784"/>
            </a:xfrm>
            <a:prstGeom prst="rect">
              <a:avLst/>
            </a:prstGeom>
            <a:noFill/>
          </p:spPr>
        </p:pic>
        <p:pic>
          <p:nvPicPr>
            <p:cNvPr id="36870" name="Picture 6" descr="3avgagud[1]"/>
            <p:cNvPicPr>
              <a:picLocks noChangeAspect="1" noChangeArrowheads="1"/>
            </p:cNvPicPr>
            <p:nvPr/>
          </p:nvPicPr>
          <p:blipFill>
            <a:blip r:embed="rId4" cstate="print">
              <a:lum bright="70000" contrast="-70000"/>
            </a:blip>
            <a:srcRect/>
            <a:stretch>
              <a:fillRect/>
            </a:stretch>
          </p:blipFill>
          <p:spPr bwMode="auto">
            <a:xfrm>
              <a:off x="0" y="1536"/>
              <a:ext cx="1920" cy="2784"/>
            </a:xfrm>
            <a:prstGeom prst="rect">
              <a:avLst/>
            </a:prstGeom>
            <a:noFill/>
          </p:spPr>
        </p:pic>
        <p:pic>
          <p:nvPicPr>
            <p:cNvPr id="36871" name="Picture 7" descr="tcv2avr_[1]"/>
            <p:cNvPicPr>
              <a:picLocks noChangeAspect="1" noChangeArrowheads="1"/>
            </p:cNvPicPr>
            <p:nvPr/>
          </p:nvPicPr>
          <p:blipFill>
            <a:blip r:embed="rId5" cstate="print">
              <a:lum bright="70000" contrast="-70000"/>
            </a:blip>
            <a:srcRect/>
            <a:stretch>
              <a:fillRect/>
            </a:stretch>
          </p:blipFill>
          <p:spPr bwMode="auto">
            <a:xfrm>
              <a:off x="1920" y="2928"/>
              <a:ext cx="2112" cy="1367"/>
            </a:xfrm>
            <a:prstGeom prst="rect">
              <a:avLst/>
            </a:prstGeom>
            <a:noFill/>
          </p:spPr>
        </p:pic>
        <p:sp>
          <p:nvSpPr>
            <p:cNvPr id="36872" name="Rectangle 8"/>
            <p:cNvSpPr>
              <a:spLocks noChangeArrowheads="1"/>
            </p:cNvSpPr>
            <p:nvPr/>
          </p:nvSpPr>
          <p:spPr bwMode="auto">
            <a:xfrm>
              <a:off x="0" y="1488"/>
              <a:ext cx="5760" cy="48"/>
            </a:xfrm>
            <a:prstGeom prst="rect">
              <a:avLst/>
            </a:prstGeom>
            <a:solidFill>
              <a:schemeClr val="bg2"/>
            </a:solidFill>
            <a:ln w="9525">
              <a:solidFill>
                <a:schemeClr val="bg2"/>
              </a:solidFill>
              <a:miter lim="800000"/>
              <a:headEnd/>
              <a:tailEnd/>
            </a:ln>
            <a:effectLst/>
          </p:spPr>
          <p:txBody>
            <a:bodyPr wrap="none" anchor="ctr"/>
            <a:lstStyle/>
            <a:p>
              <a:endParaRPr lang="en-US"/>
            </a:p>
          </p:txBody>
        </p:sp>
      </p:grpSp>
    </p:spTree>
  </p:cSld>
  <p:clrMapOvr>
    <a:masterClrMapping/>
  </p:clrMapOvr>
  <p:transition spd="med">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609600" y="533400"/>
            <a:ext cx="8153400" cy="1176338"/>
          </a:xfrm>
          <a:prstGeom prst="rect">
            <a:avLst/>
          </a:prstGeom>
        </p:spPr>
        <p:txBody>
          <a:bodyPr wrap="none" fromWordArt="1">
            <a:prstTxWarp prst="textPlain">
              <a:avLst>
                <a:gd name="adj" fmla="val 50000"/>
              </a:avLst>
            </a:prstTxWarp>
          </a:bodyPr>
          <a:lstStyle/>
          <a:p>
            <a:pPr algn="ctr"/>
            <a:r>
              <a:rPr lang="en-US" sz="3600" kern="10">
                <a:ln w="9525">
                  <a:noFill/>
                  <a:round/>
                  <a:headEnd/>
                  <a:tailEnd/>
                </a:ln>
                <a:solidFill>
                  <a:schemeClr val="bg2"/>
                </a:solidFill>
                <a:effectLst>
                  <a:outerShdw dist="45791" dir="2021404" algn="ctr" rotWithShape="0">
                    <a:srgbClr val="B2B2B2">
                      <a:alpha val="80000"/>
                    </a:srgbClr>
                  </a:outerShdw>
                </a:effectLst>
                <a:latin typeface="Times New Roman"/>
                <a:cs typeface="Times New Roman"/>
              </a:rPr>
              <a:t>Why Are We Losing Our Young People</a:t>
            </a:r>
          </a:p>
        </p:txBody>
      </p:sp>
      <p:sp>
        <p:nvSpPr>
          <p:cNvPr id="2053" name="AutoShape 5"/>
          <p:cNvSpPr>
            <a:spLocks noChangeArrowheads="1"/>
          </p:cNvSpPr>
          <p:nvPr/>
        </p:nvSpPr>
        <p:spPr bwMode="auto">
          <a:xfrm>
            <a:off x="609600" y="2209800"/>
            <a:ext cx="7924800" cy="533400"/>
          </a:xfrm>
          <a:prstGeom prst="roundRect">
            <a:avLst>
              <a:gd name="adj" fmla="val 50000"/>
            </a:avLst>
          </a:prstGeom>
          <a:solidFill>
            <a:schemeClr val="accent1"/>
          </a:solidFill>
          <a:ln w="9525">
            <a:solidFill>
              <a:schemeClr val="tx1"/>
            </a:solidFill>
            <a:round/>
            <a:headEnd/>
            <a:tailEnd/>
          </a:ln>
          <a:effectLst/>
        </p:spPr>
        <p:txBody>
          <a:bodyPr wrap="none" anchor="ctr"/>
          <a:lstStyle/>
          <a:p>
            <a:pPr algn="ctr"/>
            <a:r>
              <a:rPr lang="en-US" sz="3200" b="1">
                <a:effectLst>
                  <a:outerShdw blurRad="38100" dist="38100" dir="2700000" algn="tl">
                    <a:srgbClr val="000000"/>
                  </a:outerShdw>
                </a:effectLst>
                <a:latin typeface="Times New Roman" pitchFamily="18" charset="0"/>
              </a:rPr>
              <a:t>I. Bad Influence – of their Friends</a:t>
            </a:r>
          </a:p>
        </p:txBody>
      </p:sp>
      <p:sp>
        <p:nvSpPr>
          <p:cNvPr id="5" name="TextBox 4"/>
          <p:cNvSpPr txBox="1"/>
          <p:nvPr/>
        </p:nvSpPr>
        <p:spPr>
          <a:xfrm>
            <a:off x="685800" y="3609201"/>
            <a:ext cx="7772400" cy="2554545"/>
          </a:xfrm>
          <a:prstGeom prst="rect">
            <a:avLst/>
          </a:prstGeom>
          <a:noFill/>
        </p:spPr>
        <p:txBody>
          <a:bodyPr wrap="square" rtlCol="0">
            <a:spAutoFit/>
          </a:bodyPr>
          <a:lstStyle/>
          <a:p>
            <a:pPr algn="ctr"/>
            <a:r>
              <a:rPr lang="en-US" sz="4000" dirty="0" smtClean="0"/>
              <a:t>“The </a:t>
            </a:r>
            <a:r>
              <a:rPr lang="en-US" sz="4000" dirty="0"/>
              <a:t>righteous should choose his friends carefully, For the way of the wicked leads them </a:t>
            </a:r>
            <a:r>
              <a:rPr lang="en-US" sz="4000" dirty="0" smtClean="0"/>
              <a:t>astray” (Prov. 12:26)</a:t>
            </a:r>
            <a:endParaRPr lang="en-US" sz="4000" dirty="0"/>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2053"/>
                                        </p:tgtEl>
                                        <p:attrNameLst>
                                          <p:attrName>style.visibility</p:attrName>
                                        </p:attrNameLst>
                                      </p:cBhvr>
                                      <p:to>
                                        <p:strVal val="visible"/>
                                      </p:to>
                                    </p:set>
                                    <p:animEffect transition="in" filter="fade">
                                      <p:cBhvr>
                                        <p:cTn id="7" dur="500"/>
                                        <p:tgtEl>
                                          <p:spTgt spid="2053"/>
                                        </p:tgtEl>
                                      </p:cBhvr>
                                    </p:animEffect>
                                    <p:anim calcmode="lin" valueType="num">
                                      <p:cBhvr>
                                        <p:cTn id="8" dur="500" fill="hold"/>
                                        <p:tgtEl>
                                          <p:spTgt spid="2053"/>
                                        </p:tgtEl>
                                        <p:attrNameLst>
                                          <p:attrName>ppt_x</p:attrName>
                                        </p:attrNameLst>
                                      </p:cBhvr>
                                      <p:tavLst>
                                        <p:tav tm="0">
                                          <p:val>
                                            <p:strVal val="#ppt_x-.1"/>
                                          </p:val>
                                        </p:tav>
                                        <p:tav tm="100000">
                                          <p:val>
                                            <p:strVal val="#ppt_x"/>
                                          </p:val>
                                        </p:tav>
                                      </p:tavLst>
                                    </p:anim>
                                    <p:anim calcmode="lin" valueType="num">
                                      <p:cBhvr>
                                        <p:cTn id="9"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AutoShape 4"/>
          <p:cNvSpPr>
            <a:spLocks noChangeArrowheads="1"/>
          </p:cNvSpPr>
          <p:nvPr/>
        </p:nvSpPr>
        <p:spPr bwMode="auto">
          <a:xfrm>
            <a:off x="609600" y="304800"/>
            <a:ext cx="7924800" cy="533400"/>
          </a:xfrm>
          <a:prstGeom prst="roundRect">
            <a:avLst>
              <a:gd name="adj" fmla="val 50000"/>
            </a:avLst>
          </a:prstGeom>
          <a:solidFill>
            <a:schemeClr val="accent1"/>
          </a:solidFill>
          <a:ln w="9525">
            <a:solidFill>
              <a:schemeClr val="tx1"/>
            </a:solidFill>
            <a:round/>
            <a:headEnd/>
            <a:tailEnd/>
          </a:ln>
          <a:effectLst/>
        </p:spPr>
        <p:txBody>
          <a:bodyPr wrap="none" anchor="ctr"/>
          <a:lstStyle/>
          <a:p>
            <a:pPr algn="ctr"/>
            <a:r>
              <a:rPr lang="en-US" sz="3200" b="1">
                <a:effectLst>
                  <a:outerShdw blurRad="38100" dist="38100" dir="2700000" algn="tl">
                    <a:srgbClr val="000000"/>
                  </a:outerShdw>
                </a:effectLst>
                <a:latin typeface="Times New Roman" pitchFamily="18" charset="0"/>
              </a:rPr>
              <a:t>I. Bad Influence – of their Friends</a:t>
            </a:r>
          </a:p>
        </p:txBody>
      </p:sp>
      <p:sp>
        <p:nvSpPr>
          <p:cNvPr id="34823" name="Text Box 7"/>
          <p:cNvSpPr txBox="1">
            <a:spLocks noChangeArrowheads="1"/>
          </p:cNvSpPr>
          <p:nvPr/>
        </p:nvSpPr>
        <p:spPr bwMode="auto">
          <a:xfrm>
            <a:off x="762000" y="1447800"/>
            <a:ext cx="3317511" cy="2936188"/>
          </a:xfrm>
          <a:prstGeom prst="rect">
            <a:avLst/>
          </a:prstGeom>
          <a:noFill/>
          <a:ln w="9525">
            <a:noFill/>
            <a:miter lim="800000"/>
            <a:headEnd/>
            <a:tailEnd/>
          </a:ln>
          <a:effectLst/>
        </p:spPr>
        <p:txBody>
          <a:bodyPr wrap="none">
            <a:spAutoFit/>
          </a:bodyPr>
          <a:lstStyle/>
          <a:p>
            <a:pPr defTabSz="396875">
              <a:lnSpc>
                <a:spcPct val="110000"/>
              </a:lnSpc>
            </a:pPr>
            <a:r>
              <a:rPr lang="en-US" sz="2800" b="1" dirty="0">
                <a:effectLst>
                  <a:outerShdw blurRad="38100" dist="38100" dir="2700000" algn="tl">
                    <a:srgbClr val="000000"/>
                  </a:outerShdw>
                </a:effectLst>
              </a:rPr>
              <a:t>A. </a:t>
            </a:r>
            <a:r>
              <a:rPr lang="en-US" sz="2800" b="1" u="sng" dirty="0">
                <a:solidFill>
                  <a:srgbClr val="FFC000"/>
                </a:solidFill>
                <a:effectLst>
                  <a:outerShdw blurRad="38100" dist="38100" dir="2700000" algn="tl">
                    <a:srgbClr val="000000"/>
                  </a:outerShdw>
                </a:effectLst>
              </a:rPr>
              <a:t>Warnings</a:t>
            </a:r>
          </a:p>
          <a:p>
            <a:pPr defTabSz="396875">
              <a:lnSpc>
                <a:spcPct val="110000"/>
              </a:lnSpc>
            </a:pPr>
            <a:r>
              <a:rPr lang="en-US" sz="2800" dirty="0">
                <a:effectLst>
                  <a:outerShdw blurRad="38100" dist="38100" dir="2700000" algn="tl">
                    <a:srgbClr val="000000"/>
                  </a:outerShdw>
                </a:effectLst>
              </a:rPr>
              <a:t>	</a:t>
            </a:r>
            <a:r>
              <a:rPr lang="en-US" sz="2800" dirty="0" smtClean="0">
                <a:effectLst>
                  <a:outerShdw blurRad="38100" dist="38100" dir="2700000" algn="tl">
                    <a:srgbClr val="000000"/>
                  </a:outerShdw>
                </a:effectLst>
              </a:rPr>
              <a:t>1. </a:t>
            </a:r>
            <a:r>
              <a:rPr lang="en-US" sz="2800" dirty="0">
                <a:effectLst>
                  <a:outerShdw blurRad="38100" dist="38100" dir="2700000" algn="tl">
                    <a:srgbClr val="000000"/>
                  </a:outerShdw>
                </a:effectLst>
              </a:rPr>
              <a:t>Prov. 12:26</a:t>
            </a:r>
          </a:p>
          <a:p>
            <a:pPr defTabSz="396875">
              <a:lnSpc>
                <a:spcPct val="110000"/>
              </a:lnSpc>
            </a:pPr>
            <a:r>
              <a:rPr lang="en-US" sz="2800" dirty="0" smtClean="0">
                <a:effectLst>
                  <a:outerShdw blurRad="38100" dist="38100" dir="2700000" algn="tl">
                    <a:srgbClr val="000000"/>
                  </a:outerShdw>
                </a:effectLst>
              </a:rPr>
              <a:t>	2. Ex</a:t>
            </a:r>
            <a:r>
              <a:rPr lang="en-US" sz="2800" dirty="0" smtClean="0">
                <a:effectLst>
                  <a:outerShdw blurRad="38100" dist="38100" dir="2700000" algn="tl">
                    <a:srgbClr val="000000"/>
                  </a:outerShdw>
                </a:effectLst>
              </a:rPr>
              <a:t>. 34:12-16</a:t>
            </a:r>
          </a:p>
          <a:p>
            <a:pPr defTabSz="396875">
              <a:lnSpc>
                <a:spcPct val="110000"/>
              </a:lnSpc>
            </a:pPr>
            <a:r>
              <a:rPr lang="en-US" sz="2800" dirty="0">
                <a:effectLst>
                  <a:outerShdw blurRad="38100" dist="38100" dir="2700000" algn="tl">
                    <a:srgbClr val="000000"/>
                  </a:outerShdw>
                </a:effectLst>
              </a:rPr>
              <a:t>	</a:t>
            </a:r>
            <a:r>
              <a:rPr lang="en-US" sz="2800" dirty="0" smtClean="0">
                <a:effectLst>
                  <a:outerShdw blurRad="38100" dist="38100" dir="2700000" algn="tl">
                    <a:srgbClr val="000000"/>
                  </a:outerShdw>
                </a:effectLst>
              </a:rPr>
              <a:t>3. </a:t>
            </a:r>
            <a:r>
              <a:rPr lang="en-US" sz="2800" dirty="0" smtClean="0">
                <a:effectLst>
                  <a:outerShdw blurRad="38100" dist="38100" dir="2700000" algn="tl">
                    <a:srgbClr val="000000"/>
                  </a:outerShdw>
                </a:effectLst>
              </a:rPr>
              <a:t>Prov</a:t>
            </a:r>
            <a:r>
              <a:rPr lang="en-US" sz="2800" dirty="0">
                <a:effectLst>
                  <a:outerShdw blurRad="38100" dist="38100" dir="2700000" algn="tl">
                    <a:srgbClr val="000000"/>
                  </a:outerShdw>
                </a:effectLst>
              </a:rPr>
              <a:t>. 1:10-19</a:t>
            </a:r>
          </a:p>
          <a:p>
            <a:pPr defTabSz="396875">
              <a:lnSpc>
                <a:spcPct val="110000"/>
              </a:lnSpc>
            </a:pPr>
            <a:r>
              <a:rPr lang="en-US" sz="2800" dirty="0">
                <a:effectLst>
                  <a:outerShdw blurRad="38100" dist="38100" dir="2700000" algn="tl">
                    <a:srgbClr val="000000"/>
                  </a:outerShdw>
                </a:effectLst>
              </a:rPr>
              <a:t>	</a:t>
            </a:r>
            <a:r>
              <a:rPr lang="en-US" sz="2800" dirty="0" smtClean="0">
                <a:effectLst>
                  <a:outerShdw blurRad="38100" dist="38100" dir="2700000" algn="tl">
                    <a:srgbClr val="000000"/>
                  </a:outerShdw>
                </a:effectLst>
              </a:rPr>
              <a:t>4</a:t>
            </a:r>
            <a:r>
              <a:rPr lang="en-US" sz="2800" dirty="0" smtClean="0">
                <a:effectLst>
                  <a:outerShdw blurRad="38100" dist="38100" dir="2700000" algn="tl">
                    <a:srgbClr val="000000"/>
                  </a:outerShdw>
                </a:effectLst>
              </a:rPr>
              <a:t>. </a:t>
            </a:r>
            <a:r>
              <a:rPr lang="en-US" sz="2800" dirty="0">
                <a:effectLst>
                  <a:outerShdw blurRad="38100" dist="38100" dir="2700000" algn="tl">
                    <a:srgbClr val="000000"/>
                  </a:outerShdw>
                </a:effectLst>
              </a:rPr>
              <a:t>Prov. 22:24-25</a:t>
            </a:r>
          </a:p>
          <a:p>
            <a:pPr defTabSz="396875">
              <a:lnSpc>
                <a:spcPct val="110000"/>
              </a:lnSpc>
            </a:pPr>
            <a:r>
              <a:rPr lang="en-US" sz="2800" dirty="0">
                <a:effectLst>
                  <a:outerShdw blurRad="38100" dist="38100" dir="2700000" algn="tl">
                    <a:srgbClr val="000000"/>
                  </a:outerShdw>
                </a:effectLst>
              </a:rPr>
              <a:t>	</a:t>
            </a:r>
            <a:r>
              <a:rPr lang="en-US" sz="2800" dirty="0" smtClean="0">
                <a:effectLst>
                  <a:outerShdw blurRad="38100" dist="38100" dir="2700000" algn="tl">
                    <a:srgbClr val="000000"/>
                  </a:outerShdw>
                </a:effectLst>
              </a:rPr>
              <a:t>5. </a:t>
            </a:r>
            <a:r>
              <a:rPr lang="en-US" sz="2800" dirty="0">
                <a:effectLst>
                  <a:outerShdw blurRad="38100" dist="38100" dir="2700000" algn="tl">
                    <a:srgbClr val="000000"/>
                  </a:outerShdw>
                </a:effectLst>
              </a:rPr>
              <a:t>1 Cor. 15:33</a:t>
            </a:r>
          </a:p>
        </p:txBody>
      </p:sp>
      <p:grpSp>
        <p:nvGrpSpPr>
          <p:cNvPr id="34827" name="Group 11"/>
          <p:cNvGrpSpPr>
            <a:grpSpLocks/>
          </p:cNvGrpSpPr>
          <p:nvPr/>
        </p:nvGrpSpPr>
        <p:grpSpPr bwMode="auto">
          <a:xfrm>
            <a:off x="4419600" y="1524000"/>
            <a:ext cx="4343400" cy="3990975"/>
            <a:chOff x="2784" y="1344"/>
            <a:chExt cx="2736" cy="2514"/>
          </a:xfrm>
        </p:grpSpPr>
        <p:sp>
          <p:nvSpPr>
            <p:cNvPr id="34825" name="Text Box 9"/>
            <p:cNvSpPr txBox="1">
              <a:spLocks noChangeArrowheads="1"/>
            </p:cNvSpPr>
            <p:nvPr/>
          </p:nvSpPr>
          <p:spPr bwMode="auto">
            <a:xfrm>
              <a:off x="2784" y="1344"/>
              <a:ext cx="2736" cy="2514"/>
            </a:xfrm>
            <a:prstGeom prst="rect">
              <a:avLst/>
            </a:prstGeom>
            <a:solidFill>
              <a:srgbClr val="3333CC"/>
            </a:solidFill>
            <a:ln w="9525">
              <a:solidFill>
                <a:srgbClr val="FFFF66"/>
              </a:solidFill>
              <a:miter lim="800000"/>
              <a:headEnd/>
              <a:tailEnd/>
            </a:ln>
            <a:effectLst/>
          </p:spPr>
          <p:txBody>
            <a:bodyPr>
              <a:spAutoFit/>
            </a:bodyPr>
            <a:lstStyle/>
            <a:p>
              <a:pPr marL="342900" indent="-342900">
                <a:lnSpc>
                  <a:spcPct val="130000"/>
                </a:lnSpc>
              </a:pPr>
              <a:endParaRPr lang="en-US" sz="2800">
                <a:solidFill>
                  <a:srgbClr val="FFFF66"/>
                </a:solidFill>
              </a:endParaRPr>
            </a:p>
            <a:p>
              <a:pPr marL="342900" indent="-342900">
                <a:lnSpc>
                  <a:spcPct val="130000"/>
                </a:lnSpc>
              </a:pPr>
              <a:endParaRPr lang="en-US" sz="2800">
                <a:solidFill>
                  <a:srgbClr val="FFFF66"/>
                </a:solidFill>
              </a:endParaRPr>
            </a:p>
            <a:p>
              <a:pPr marL="342900" indent="-342900">
                <a:lnSpc>
                  <a:spcPct val="130000"/>
                </a:lnSpc>
              </a:pPr>
              <a:endParaRPr lang="en-US" sz="2800">
                <a:solidFill>
                  <a:srgbClr val="FFFF66"/>
                </a:solidFill>
              </a:endParaRPr>
            </a:p>
            <a:p>
              <a:pPr marL="342900" indent="-342900">
                <a:lnSpc>
                  <a:spcPct val="130000"/>
                </a:lnSpc>
                <a:buFontTx/>
                <a:buAutoNum type="arabicPeriod"/>
              </a:pPr>
              <a:r>
                <a:rPr lang="en-US" sz="2800">
                  <a:solidFill>
                    <a:srgbClr val="FFFF66"/>
                  </a:solidFill>
                </a:rPr>
                <a:t>Power of friendship</a:t>
              </a:r>
            </a:p>
            <a:p>
              <a:pPr marL="342900" indent="-342900">
                <a:lnSpc>
                  <a:spcPct val="130000"/>
                </a:lnSpc>
                <a:buFontTx/>
                <a:buAutoNum type="arabicPeriod"/>
              </a:pPr>
              <a:r>
                <a:rPr lang="en-US" sz="2800">
                  <a:solidFill>
                    <a:srgbClr val="FFFF66"/>
                  </a:solidFill>
                </a:rPr>
                <a:t>May or may not see it</a:t>
              </a:r>
            </a:p>
            <a:p>
              <a:pPr marL="342900" indent="-342900">
                <a:lnSpc>
                  <a:spcPct val="130000"/>
                </a:lnSpc>
                <a:buFontTx/>
                <a:buAutoNum type="arabicPeriod"/>
              </a:pPr>
              <a:r>
                <a:rPr lang="en-US" sz="2800">
                  <a:solidFill>
                    <a:srgbClr val="FFFF66"/>
                  </a:solidFill>
                </a:rPr>
                <a:t>Where it could lead</a:t>
              </a:r>
            </a:p>
            <a:p>
              <a:pPr marL="342900" indent="-342900">
                <a:lnSpc>
                  <a:spcPct val="130000"/>
                </a:lnSpc>
              </a:pPr>
              <a:endParaRPr lang="en-US" sz="2800">
                <a:solidFill>
                  <a:srgbClr val="FFFF66"/>
                </a:solidFill>
              </a:endParaRPr>
            </a:p>
          </p:txBody>
        </p:sp>
        <p:sp>
          <p:nvSpPr>
            <p:cNvPr id="34826" name="Text Box 10"/>
            <p:cNvSpPr txBox="1">
              <a:spLocks noChangeArrowheads="1"/>
            </p:cNvSpPr>
            <p:nvPr/>
          </p:nvSpPr>
          <p:spPr bwMode="auto">
            <a:xfrm>
              <a:off x="3120" y="1536"/>
              <a:ext cx="2020" cy="750"/>
            </a:xfrm>
            <a:prstGeom prst="rect">
              <a:avLst/>
            </a:prstGeom>
            <a:noFill/>
            <a:ln w="9525">
              <a:noFill/>
              <a:miter lim="800000"/>
              <a:headEnd/>
              <a:tailEnd/>
            </a:ln>
            <a:effectLst/>
          </p:spPr>
          <p:txBody>
            <a:bodyPr>
              <a:spAutoFit/>
            </a:bodyPr>
            <a:lstStyle/>
            <a:p>
              <a:pPr algn="ctr"/>
              <a:r>
                <a:rPr lang="en-US" sz="3600" b="1">
                  <a:effectLst>
                    <a:outerShdw blurRad="38100" dist="38100" dir="2700000" algn="tl">
                      <a:srgbClr val="000000"/>
                    </a:outerShdw>
                  </a:effectLst>
                </a:rPr>
                <a:t>The Warnings</a:t>
              </a:r>
            </a:p>
            <a:p>
              <a:pPr algn="ctr"/>
              <a:r>
                <a:rPr lang="en-US" sz="3600" b="1">
                  <a:effectLst>
                    <a:outerShdw blurRad="38100" dist="38100" dir="2700000" algn="tl">
                      <a:srgbClr val="000000"/>
                    </a:outerShdw>
                  </a:effectLst>
                </a:rPr>
                <a:t>Tell Us</a:t>
              </a:r>
            </a:p>
          </p:txBody>
        </p:sp>
      </p:gr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34823">
                                            <p:txEl>
                                              <p:pRg st="0" end="0"/>
                                            </p:txEl>
                                          </p:spTgt>
                                        </p:tgtEl>
                                        <p:attrNameLst>
                                          <p:attrName>style.visibility</p:attrName>
                                        </p:attrNameLst>
                                      </p:cBhvr>
                                      <p:to>
                                        <p:strVal val="visible"/>
                                      </p:to>
                                    </p:set>
                                    <p:anim calcmode="lin" valueType="num">
                                      <p:cBhvr additive="base">
                                        <p:cTn id="7" dur="500" fill="hold"/>
                                        <p:tgtEl>
                                          <p:spTgt spid="348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482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34823">
                                            <p:txEl>
                                              <p:pRg st="1" end="1"/>
                                            </p:txEl>
                                          </p:spTgt>
                                        </p:tgtEl>
                                        <p:attrNameLst>
                                          <p:attrName>style.visibility</p:attrName>
                                        </p:attrNameLst>
                                      </p:cBhvr>
                                      <p:to>
                                        <p:strVal val="visible"/>
                                      </p:to>
                                    </p:set>
                                    <p:anim calcmode="lin" valueType="num">
                                      <p:cBhvr additive="base">
                                        <p:cTn id="12" dur="500" fill="hold"/>
                                        <p:tgtEl>
                                          <p:spTgt spid="3482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48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34823">
                                            <p:txEl>
                                              <p:pRg st="2" end="2"/>
                                            </p:txEl>
                                          </p:spTgt>
                                        </p:tgtEl>
                                        <p:attrNameLst>
                                          <p:attrName>style.visibility</p:attrName>
                                        </p:attrNameLst>
                                      </p:cBhvr>
                                      <p:to>
                                        <p:strVal val="visible"/>
                                      </p:to>
                                    </p:set>
                                    <p:anim calcmode="lin" valueType="num">
                                      <p:cBhvr additive="base">
                                        <p:cTn id="18" dur="500" fill="hold"/>
                                        <p:tgtEl>
                                          <p:spTgt spid="34823">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48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34823">
                                            <p:txEl>
                                              <p:pRg st="3" end="3"/>
                                            </p:txEl>
                                          </p:spTgt>
                                        </p:tgtEl>
                                        <p:attrNameLst>
                                          <p:attrName>style.visibility</p:attrName>
                                        </p:attrNameLst>
                                      </p:cBhvr>
                                      <p:to>
                                        <p:strVal val="visible"/>
                                      </p:to>
                                    </p:set>
                                    <p:anim calcmode="lin" valueType="num">
                                      <p:cBhvr additive="base">
                                        <p:cTn id="24" dur="500" fill="hold"/>
                                        <p:tgtEl>
                                          <p:spTgt spid="34823">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48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34823">
                                            <p:txEl>
                                              <p:pRg st="4" end="4"/>
                                            </p:txEl>
                                          </p:spTgt>
                                        </p:tgtEl>
                                        <p:attrNameLst>
                                          <p:attrName>style.visibility</p:attrName>
                                        </p:attrNameLst>
                                      </p:cBhvr>
                                      <p:to>
                                        <p:strVal val="visible"/>
                                      </p:to>
                                    </p:set>
                                    <p:anim calcmode="lin" valueType="num">
                                      <p:cBhvr additive="base">
                                        <p:cTn id="30" dur="500" fill="hold"/>
                                        <p:tgtEl>
                                          <p:spTgt spid="34823">
                                            <p:txEl>
                                              <p:pRg st="4" end="4"/>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48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34823">
                                            <p:txEl>
                                              <p:pRg st="5" end="5"/>
                                            </p:txEl>
                                          </p:spTgt>
                                        </p:tgtEl>
                                        <p:attrNameLst>
                                          <p:attrName>style.visibility</p:attrName>
                                        </p:attrNameLst>
                                      </p:cBhvr>
                                      <p:to>
                                        <p:strVal val="visible"/>
                                      </p:to>
                                    </p:set>
                                    <p:anim calcmode="lin" valueType="num">
                                      <p:cBhvr additive="base">
                                        <p:cTn id="36" dur="500" fill="hold"/>
                                        <p:tgtEl>
                                          <p:spTgt spid="34823">
                                            <p:txEl>
                                              <p:pRg st="5" end="5"/>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48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34827"/>
                                        </p:tgtEl>
                                        <p:attrNameLst>
                                          <p:attrName>style.visibility</p:attrName>
                                        </p:attrNameLst>
                                      </p:cBhvr>
                                      <p:to>
                                        <p:strVal val="visible"/>
                                      </p:to>
                                    </p:set>
                                    <p:animEffect transition="in" filter="wipe(up)">
                                      <p:cBhvr>
                                        <p:cTn id="42" dur="2000"/>
                                        <p:tgtEl>
                                          <p:spTgt spid="34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p:cNvSpPr>
            <a:spLocks noChangeArrowheads="1"/>
          </p:cNvSpPr>
          <p:nvPr/>
        </p:nvSpPr>
        <p:spPr bwMode="auto">
          <a:xfrm>
            <a:off x="609600" y="304800"/>
            <a:ext cx="7924800" cy="533400"/>
          </a:xfrm>
          <a:prstGeom prst="roundRect">
            <a:avLst>
              <a:gd name="adj" fmla="val 50000"/>
            </a:avLst>
          </a:prstGeom>
          <a:solidFill>
            <a:schemeClr val="accent1"/>
          </a:solidFill>
          <a:ln w="9525">
            <a:solidFill>
              <a:schemeClr val="tx1"/>
            </a:solidFill>
            <a:round/>
            <a:headEnd/>
            <a:tailEnd/>
          </a:ln>
          <a:effectLst/>
        </p:spPr>
        <p:txBody>
          <a:bodyPr wrap="none" anchor="ctr"/>
          <a:lstStyle/>
          <a:p>
            <a:pPr algn="ctr"/>
            <a:r>
              <a:rPr lang="en-US" sz="3200" b="1">
                <a:effectLst>
                  <a:outerShdw blurRad="38100" dist="38100" dir="2700000" algn="tl">
                    <a:srgbClr val="000000"/>
                  </a:outerShdw>
                </a:effectLst>
                <a:latin typeface="Times New Roman" pitchFamily="18" charset="0"/>
              </a:rPr>
              <a:t>I. Bad Influence – of their Friends</a:t>
            </a:r>
          </a:p>
        </p:txBody>
      </p:sp>
      <p:sp>
        <p:nvSpPr>
          <p:cNvPr id="45059" name="Text Box 3"/>
          <p:cNvSpPr txBox="1">
            <a:spLocks noChangeArrowheads="1"/>
          </p:cNvSpPr>
          <p:nvPr/>
        </p:nvSpPr>
        <p:spPr bwMode="auto">
          <a:xfrm>
            <a:off x="762000" y="1379538"/>
            <a:ext cx="8153400" cy="5262979"/>
          </a:xfrm>
          <a:prstGeom prst="rect">
            <a:avLst/>
          </a:prstGeom>
          <a:noFill/>
          <a:ln w="9525">
            <a:noFill/>
            <a:miter lim="800000"/>
            <a:headEnd/>
            <a:tailEnd/>
          </a:ln>
          <a:effectLst/>
        </p:spPr>
        <p:txBody>
          <a:bodyPr>
            <a:spAutoFit/>
          </a:bodyPr>
          <a:lstStyle/>
          <a:p>
            <a:pPr defTabSz="396875">
              <a:lnSpc>
                <a:spcPct val="120000"/>
              </a:lnSpc>
            </a:pPr>
            <a:r>
              <a:rPr lang="en-US" sz="2800" b="1" dirty="0">
                <a:effectLst>
                  <a:outerShdw blurRad="38100" dist="38100" dir="2700000" algn="tl">
                    <a:srgbClr val="000000"/>
                  </a:outerShdw>
                </a:effectLst>
              </a:rPr>
              <a:t>A. </a:t>
            </a:r>
            <a:r>
              <a:rPr lang="en-US" sz="2800" b="1" u="sng" dirty="0">
                <a:solidFill>
                  <a:srgbClr val="FFC000"/>
                </a:solidFill>
                <a:effectLst>
                  <a:outerShdw blurRad="38100" dist="38100" dir="2700000" algn="tl">
                    <a:srgbClr val="000000"/>
                  </a:outerShdw>
                </a:effectLst>
              </a:rPr>
              <a:t>Warnings</a:t>
            </a:r>
          </a:p>
          <a:p>
            <a:pPr defTabSz="396875">
              <a:lnSpc>
                <a:spcPct val="120000"/>
              </a:lnSpc>
            </a:pPr>
            <a:r>
              <a:rPr lang="en-US" sz="2800" b="1" dirty="0">
                <a:effectLst>
                  <a:outerShdw blurRad="38100" dist="38100" dir="2700000" algn="tl">
                    <a:srgbClr val="000000"/>
                  </a:outerShdw>
                </a:effectLst>
              </a:rPr>
              <a:t>B.</a:t>
            </a:r>
            <a:r>
              <a:rPr lang="en-US" sz="2800" b="1" dirty="0">
                <a:solidFill>
                  <a:srgbClr val="FFFF66"/>
                </a:solidFill>
                <a:effectLst>
                  <a:outerShdw blurRad="38100" dist="38100" dir="2700000" algn="tl">
                    <a:srgbClr val="000000"/>
                  </a:outerShdw>
                </a:effectLst>
              </a:rPr>
              <a:t> </a:t>
            </a:r>
            <a:r>
              <a:rPr lang="en-US" sz="2800" b="1" u="sng" dirty="0">
                <a:solidFill>
                  <a:srgbClr val="FFC000"/>
                </a:solidFill>
                <a:effectLst>
                  <a:outerShdw blurRad="38100" dist="38100" dir="2700000" algn="tl">
                    <a:srgbClr val="000000"/>
                  </a:outerShdw>
                </a:effectLst>
              </a:rPr>
              <a:t>How It Happens</a:t>
            </a:r>
          </a:p>
          <a:p>
            <a:pPr defTabSz="396875">
              <a:lnSpc>
                <a:spcPct val="120000"/>
              </a:lnSpc>
            </a:pPr>
            <a:endParaRPr lang="en-US" sz="2800" b="1" dirty="0">
              <a:effectLst>
                <a:outerShdw blurRad="38100" dist="38100" dir="2700000" algn="tl">
                  <a:srgbClr val="000000"/>
                </a:outerShdw>
              </a:effectLst>
            </a:endParaRPr>
          </a:p>
          <a:p>
            <a:pPr defTabSz="396875">
              <a:lnSpc>
                <a:spcPct val="120000"/>
              </a:lnSpc>
            </a:pPr>
            <a:r>
              <a:rPr lang="en-US" sz="2800" b="1" dirty="0">
                <a:effectLst>
                  <a:outerShdw blurRad="38100" dist="38100" dir="2700000" algn="tl">
                    <a:srgbClr val="000000"/>
                  </a:outerShdw>
                </a:effectLst>
              </a:rPr>
              <a:t>	1. Gradually drift </a:t>
            </a:r>
            <a:r>
              <a:rPr lang="en-US" sz="2800" b="1" dirty="0">
                <a:solidFill>
                  <a:schemeClr val="folHlink"/>
                </a:solidFill>
                <a:effectLst>
                  <a:outerShdw blurRad="38100" dist="38100" dir="2700000" algn="tl">
                    <a:srgbClr val="000000"/>
                  </a:outerShdw>
                </a:effectLst>
              </a:rPr>
              <a:t>(Heb. 2:1)</a:t>
            </a:r>
          </a:p>
          <a:p>
            <a:pPr defTabSz="396875">
              <a:lnSpc>
                <a:spcPct val="120000"/>
              </a:lnSpc>
            </a:pPr>
            <a:r>
              <a:rPr lang="en-US" sz="2800" b="1" dirty="0">
                <a:effectLst>
                  <a:outerShdw blurRad="38100" dist="38100" dir="2700000" algn="tl">
                    <a:srgbClr val="000000"/>
                  </a:outerShdw>
                </a:effectLst>
              </a:rPr>
              <a:t>	2. Desensitized to sin </a:t>
            </a:r>
            <a:r>
              <a:rPr lang="en-US" sz="2800" b="1" dirty="0">
                <a:solidFill>
                  <a:schemeClr val="folHlink"/>
                </a:solidFill>
                <a:effectLst>
                  <a:outerShdw blurRad="38100" dist="38100" dir="2700000" algn="tl">
                    <a:srgbClr val="000000"/>
                  </a:outerShdw>
                </a:effectLst>
              </a:rPr>
              <a:t>(</a:t>
            </a:r>
            <a:r>
              <a:rPr lang="en-US" sz="2800" b="1" dirty="0" smtClean="0">
                <a:solidFill>
                  <a:schemeClr val="folHlink"/>
                </a:solidFill>
                <a:effectLst>
                  <a:outerShdw blurRad="38100" dist="38100" dir="2700000" algn="tl">
                    <a:srgbClr val="000000"/>
                  </a:outerShdw>
                </a:effectLst>
              </a:rPr>
              <a:t>Ps. </a:t>
            </a:r>
            <a:r>
              <a:rPr lang="en-US" sz="2800" b="1" dirty="0">
                <a:solidFill>
                  <a:schemeClr val="folHlink"/>
                </a:solidFill>
                <a:effectLst>
                  <a:outerShdw blurRad="38100" dist="38100" dir="2700000" algn="tl">
                    <a:srgbClr val="000000"/>
                  </a:outerShdw>
                </a:effectLst>
              </a:rPr>
              <a:t>1:1)</a:t>
            </a:r>
          </a:p>
          <a:p>
            <a:pPr defTabSz="396875">
              <a:lnSpc>
                <a:spcPct val="120000"/>
              </a:lnSpc>
            </a:pPr>
            <a:r>
              <a:rPr lang="en-US" sz="2800" b="1" dirty="0">
                <a:effectLst>
                  <a:outerShdw blurRad="38100" dist="38100" dir="2700000" algn="tl">
                    <a:srgbClr val="000000"/>
                  </a:outerShdw>
                </a:effectLst>
              </a:rPr>
              <a:t>	3. Pressure mounts when outnumbered 				</a:t>
            </a:r>
            <a:r>
              <a:rPr lang="en-US" sz="2800" b="1" dirty="0">
                <a:solidFill>
                  <a:schemeClr val="folHlink"/>
                </a:solidFill>
                <a:effectLst>
                  <a:outerShdw blurRad="38100" dist="38100" dir="2700000" algn="tl">
                    <a:srgbClr val="000000"/>
                  </a:outerShdw>
                </a:effectLst>
              </a:rPr>
              <a:t>(</a:t>
            </a:r>
            <a:r>
              <a:rPr lang="en-US" sz="2800" b="1" dirty="0" err="1">
                <a:solidFill>
                  <a:schemeClr val="folHlink"/>
                </a:solidFill>
                <a:effectLst>
                  <a:outerShdw blurRad="38100" dist="38100" dir="2700000" algn="tl">
                    <a:srgbClr val="000000"/>
                  </a:outerShdw>
                </a:effectLst>
              </a:rPr>
              <a:t>Exo</a:t>
            </a:r>
            <a:r>
              <a:rPr lang="en-US" sz="2800" b="1" dirty="0">
                <a:solidFill>
                  <a:schemeClr val="folHlink"/>
                </a:solidFill>
                <a:effectLst>
                  <a:outerShdw blurRad="38100" dist="38100" dir="2700000" algn="tl">
                    <a:srgbClr val="000000"/>
                  </a:outerShdw>
                </a:effectLst>
              </a:rPr>
              <a:t>. 23:2, 33; Rom. 12:2)</a:t>
            </a:r>
            <a:endParaRPr lang="en-US" sz="2800" b="1" dirty="0">
              <a:effectLst>
                <a:outerShdw blurRad="38100" dist="38100" dir="2700000" algn="tl">
                  <a:srgbClr val="000000"/>
                </a:outerShdw>
              </a:effectLst>
            </a:endParaRPr>
          </a:p>
          <a:p>
            <a:pPr defTabSz="396875">
              <a:lnSpc>
                <a:spcPct val="120000"/>
              </a:lnSpc>
            </a:pPr>
            <a:r>
              <a:rPr lang="en-US" sz="2800" b="1" dirty="0">
                <a:effectLst>
                  <a:outerShdw blurRad="38100" dist="38100" dir="2700000" algn="tl">
                    <a:srgbClr val="000000"/>
                  </a:outerShdw>
                </a:effectLst>
              </a:rPr>
              <a:t>	4. Easily become like them </a:t>
            </a:r>
            <a:r>
              <a:rPr lang="en-US" sz="2800" b="1" dirty="0" smtClean="0">
                <a:effectLst>
                  <a:outerShdw blurRad="38100" dist="38100" dir="2700000" algn="tl">
                    <a:srgbClr val="000000"/>
                  </a:outerShdw>
                </a:effectLst>
              </a:rPr>
              <a:t/>
            </a:r>
            <a:br>
              <a:rPr lang="en-US" sz="2800" b="1" dirty="0" smtClean="0">
                <a:effectLst>
                  <a:outerShdw blurRad="38100" dist="38100" dir="2700000" algn="tl">
                    <a:srgbClr val="000000"/>
                  </a:outerShdw>
                </a:effectLst>
              </a:rPr>
            </a:br>
            <a:r>
              <a:rPr lang="en-US" sz="2800" b="1" dirty="0" smtClean="0">
                <a:effectLst>
                  <a:outerShdw blurRad="38100" dist="38100" dir="2700000" algn="tl">
                    <a:srgbClr val="000000"/>
                  </a:outerShdw>
                </a:effectLst>
              </a:rPr>
              <a:t>		</a:t>
            </a:r>
            <a:r>
              <a:rPr lang="en-US" sz="2800" b="1" dirty="0" smtClean="0">
                <a:solidFill>
                  <a:schemeClr val="folHlink"/>
                </a:solidFill>
                <a:effectLst>
                  <a:outerShdw blurRad="38100" dist="38100" dir="2700000" algn="tl">
                    <a:srgbClr val="000000"/>
                  </a:outerShdw>
                </a:effectLst>
              </a:rPr>
              <a:t>(</a:t>
            </a:r>
            <a:r>
              <a:rPr lang="en-US" sz="2800" b="1" dirty="0">
                <a:solidFill>
                  <a:schemeClr val="folHlink"/>
                </a:solidFill>
                <a:effectLst>
                  <a:outerShdw blurRad="38100" dist="38100" dir="2700000" algn="tl">
                    <a:srgbClr val="000000"/>
                  </a:outerShdw>
                </a:effectLst>
              </a:rPr>
              <a:t>Prov. </a:t>
            </a:r>
            <a:r>
              <a:rPr lang="en-US" sz="2800" b="1" dirty="0" smtClean="0">
                <a:solidFill>
                  <a:schemeClr val="folHlink"/>
                </a:solidFill>
                <a:effectLst>
                  <a:outerShdw blurRad="38100" dist="38100" dir="2700000" algn="tl">
                    <a:srgbClr val="000000"/>
                  </a:outerShdw>
                </a:effectLst>
              </a:rPr>
              <a:t>23:20-21; 13:20)</a:t>
            </a:r>
            <a:endParaRPr lang="en-US" sz="2800" b="1" dirty="0">
              <a:solidFill>
                <a:schemeClr val="folHlink"/>
              </a:solidFill>
              <a:effectLst>
                <a:outerShdw blurRad="38100" dist="38100" dir="2700000" algn="tl">
                  <a:srgbClr val="000000"/>
                </a:outerShdw>
              </a:effectLst>
            </a:endParaRPr>
          </a:p>
          <a:p>
            <a:pPr defTabSz="396875">
              <a:lnSpc>
                <a:spcPct val="120000"/>
              </a:lnSpc>
            </a:pPr>
            <a:endParaRPr lang="en-US" sz="2800" b="1" dirty="0">
              <a:solidFill>
                <a:schemeClr val="folHlink"/>
              </a:solidFill>
              <a:effectLst>
                <a:outerShdw blurRad="38100" dist="38100" dir="2700000" algn="tl">
                  <a:srgbClr val="000000"/>
                </a:outerShdw>
              </a:effectLst>
            </a:endParaRP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5059">
                                            <p:txEl>
                                              <p:pRg st="3" end="3"/>
                                            </p:txEl>
                                          </p:spTgt>
                                        </p:tgtEl>
                                        <p:attrNameLst>
                                          <p:attrName>style.visibility</p:attrName>
                                        </p:attrNameLst>
                                      </p:cBhvr>
                                      <p:to>
                                        <p:strVal val="visible"/>
                                      </p:to>
                                    </p:set>
                                    <p:anim calcmode="lin" valueType="num">
                                      <p:cBhvr additive="base">
                                        <p:cTn id="7" dur="500" fill="hold"/>
                                        <p:tgtEl>
                                          <p:spTgt spid="45059">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5059">
                                            <p:txEl>
                                              <p:pRg st="4" end="4"/>
                                            </p:txEl>
                                          </p:spTgt>
                                        </p:tgtEl>
                                        <p:attrNameLst>
                                          <p:attrName>style.visibility</p:attrName>
                                        </p:attrNameLst>
                                      </p:cBhvr>
                                      <p:to>
                                        <p:strVal val="visible"/>
                                      </p:to>
                                    </p:set>
                                    <p:anim calcmode="lin" valueType="num">
                                      <p:cBhvr additive="base">
                                        <p:cTn id="13" dur="500" fill="hold"/>
                                        <p:tgtEl>
                                          <p:spTgt spid="45059">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45059">
                                            <p:txEl>
                                              <p:pRg st="5" end="5"/>
                                            </p:txEl>
                                          </p:spTgt>
                                        </p:tgtEl>
                                        <p:attrNameLst>
                                          <p:attrName>style.visibility</p:attrName>
                                        </p:attrNameLst>
                                      </p:cBhvr>
                                      <p:to>
                                        <p:strVal val="visible"/>
                                      </p:to>
                                    </p:set>
                                    <p:anim calcmode="lin" valueType="num">
                                      <p:cBhvr additive="base">
                                        <p:cTn id="19" dur="500" fill="hold"/>
                                        <p:tgtEl>
                                          <p:spTgt spid="45059">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50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45059">
                                            <p:txEl>
                                              <p:pRg st="6" end="6"/>
                                            </p:txEl>
                                          </p:spTgt>
                                        </p:tgtEl>
                                        <p:attrNameLst>
                                          <p:attrName>style.visibility</p:attrName>
                                        </p:attrNameLst>
                                      </p:cBhvr>
                                      <p:to>
                                        <p:strVal val="visible"/>
                                      </p:to>
                                    </p:set>
                                    <p:anim calcmode="lin" valueType="num">
                                      <p:cBhvr additive="base">
                                        <p:cTn id="25" dur="500" fill="hold"/>
                                        <p:tgtEl>
                                          <p:spTgt spid="45059">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505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p:bldLst>
  </p:timing>
</p:sld>
</file>

<file path=ppt/theme/theme1.xml><?xml version="1.0" encoding="utf-8"?>
<a:theme xmlns:a="http://schemas.openxmlformats.org/drawingml/2006/main" name="Textured">
  <a:themeElements>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1828</TotalTime>
  <Words>861</Words>
  <Application>Microsoft Office PowerPoint</Application>
  <PresentationFormat>On-screen Show (4:3)</PresentationFormat>
  <Paragraphs>92</Paragraphs>
  <Slides>11</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Wingdings</vt:lpstr>
      <vt:lpstr>Calibri</vt:lpstr>
      <vt:lpstr>Aharoni</vt:lpstr>
      <vt:lpstr>Times New Roman</vt:lpstr>
      <vt:lpstr>Tahoma</vt:lpstr>
      <vt:lpstr>Arabic Typesetting</vt:lpstr>
      <vt:lpstr>Comic Sans MS</vt:lpstr>
      <vt:lpstr>Textured</vt:lpstr>
      <vt:lpstr>Why Do Some Young People Leave The Lord?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El Bethel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Donnie V. Rader</dc:creator>
  <cp:lastModifiedBy>Steven J. Wallace</cp:lastModifiedBy>
  <cp:revision>126</cp:revision>
  <dcterms:created xsi:type="dcterms:W3CDTF">2004-01-21T19:41:35Z</dcterms:created>
  <dcterms:modified xsi:type="dcterms:W3CDTF">2013-04-30T19:02:49Z</dcterms:modified>
</cp:coreProperties>
</file>